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57" r:id="rId6"/>
    <p:sldId id="258" r:id="rId7"/>
    <p:sldId id="259" r:id="rId8"/>
    <p:sldId id="260" r:id="rId9"/>
    <p:sldId id="261" r:id="rId10"/>
    <p:sldId id="262" r:id="rId11"/>
    <p:sldId id="263"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5" autoAdjust="0"/>
    <p:restoredTop sz="94552" autoAdjust="0"/>
  </p:normalViewPr>
  <p:slideViewPr>
    <p:cSldViewPr snapToGrid="0">
      <p:cViewPr varScale="1">
        <p:scale>
          <a:sx n="102" d="100"/>
          <a:sy n="102" d="100"/>
        </p:scale>
        <p:origin x="84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722-CEAA-4904-B709-BD6C26B68817}"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37B21E-2E07-4E95-AC35-34F931DF3067}" type="slidenum">
              <a:rPr lang="en-US" smtClean="0"/>
              <a:t>‹#›</a:t>
            </a:fld>
            <a:endParaRPr lang="en-US"/>
          </a:p>
        </p:txBody>
      </p:sp>
    </p:spTree>
    <p:extLst>
      <p:ext uri="{BB962C8B-B14F-4D97-AF65-F5344CB8AC3E}">
        <p14:creationId xmlns:p14="http://schemas.microsoft.com/office/powerpoint/2010/main" val="330813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37B21E-2E07-4E95-AC35-34F931DF3067}" type="slidenum">
              <a:rPr lang="en-US" smtClean="0"/>
              <a:t>5</a:t>
            </a:fld>
            <a:endParaRPr lang="en-US"/>
          </a:p>
        </p:txBody>
      </p:sp>
    </p:spTree>
    <p:extLst>
      <p:ext uri="{BB962C8B-B14F-4D97-AF65-F5344CB8AC3E}">
        <p14:creationId xmlns:p14="http://schemas.microsoft.com/office/powerpoint/2010/main" val="252752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37B21E-2E07-4E95-AC35-34F931DF3067}" type="slidenum">
              <a:rPr lang="en-US" smtClean="0"/>
              <a:t>18</a:t>
            </a:fld>
            <a:endParaRPr lang="en-US"/>
          </a:p>
        </p:txBody>
      </p:sp>
    </p:spTree>
    <p:extLst>
      <p:ext uri="{BB962C8B-B14F-4D97-AF65-F5344CB8AC3E}">
        <p14:creationId xmlns:p14="http://schemas.microsoft.com/office/powerpoint/2010/main" val="2164058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EFFC5-F53B-8570-78C7-A3D654ACD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EC7DF-0582-1BBF-376F-62805127BF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6EAB6-51A7-BAEF-B934-45873743BB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63D4A3-39B7-EE2D-3560-DD74B4BB41FB}"/>
              </a:ext>
            </a:extLst>
          </p:cNvPr>
          <p:cNvSpPr>
            <a:spLocks noGrp="1"/>
          </p:cNvSpPr>
          <p:nvPr>
            <p:ph type="sldNum" sz="quarter" idx="5"/>
          </p:nvPr>
        </p:nvSpPr>
        <p:spPr/>
        <p:txBody>
          <a:bodyPr/>
          <a:lstStyle/>
          <a:p>
            <a:fld id="{E037B21E-2E07-4E95-AC35-34F931DF3067}" type="slidenum">
              <a:rPr lang="en-US" smtClean="0"/>
              <a:t>19</a:t>
            </a:fld>
            <a:endParaRPr lang="en-US"/>
          </a:p>
        </p:txBody>
      </p:sp>
    </p:spTree>
    <p:extLst>
      <p:ext uri="{BB962C8B-B14F-4D97-AF65-F5344CB8AC3E}">
        <p14:creationId xmlns:p14="http://schemas.microsoft.com/office/powerpoint/2010/main" val="3728204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12FA8-A203-8257-1C68-3069E317B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2F157-CC6A-A56E-1DAB-DB758BE61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A8CD1-256C-93CF-F295-7E446DB369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86E94B-17F0-A234-3061-765BCF649F20}"/>
              </a:ext>
            </a:extLst>
          </p:cNvPr>
          <p:cNvSpPr>
            <a:spLocks noGrp="1"/>
          </p:cNvSpPr>
          <p:nvPr>
            <p:ph type="sldNum" sz="quarter" idx="5"/>
          </p:nvPr>
        </p:nvSpPr>
        <p:spPr/>
        <p:txBody>
          <a:bodyPr/>
          <a:lstStyle/>
          <a:p>
            <a:fld id="{E037B21E-2E07-4E95-AC35-34F931DF3067}" type="slidenum">
              <a:rPr lang="en-US" smtClean="0"/>
              <a:t>23</a:t>
            </a:fld>
            <a:endParaRPr lang="en-US"/>
          </a:p>
        </p:txBody>
      </p:sp>
    </p:spTree>
    <p:extLst>
      <p:ext uri="{BB962C8B-B14F-4D97-AF65-F5344CB8AC3E}">
        <p14:creationId xmlns:p14="http://schemas.microsoft.com/office/powerpoint/2010/main" val="2486573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7D1D-1AE7-F6BF-FF7B-C02D8A3B86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57424E-B14F-B895-2622-4803D3BB9C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E26265-6E29-E85A-620D-118BB52659AF}"/>
              </a:ext>
            </a:extLst>
          </p:cNvPr>
          <p:cNvSpPr>
            <a:spLocks noGrp="1"/>
          </p:cNvSpPr>
          <p:nvPr>
            <p:ph type="dt" sz="half" idx="10"/>
          </p:nvPr>
        </p:nvSpPr>
        <p:spPr/>
        <p:txBody>
          <a:bodyPr/>
          <a:lstStyle/>
          <a:p>
            <a:fld id="{7BD51721-0B36-418A-AAD4-B28D6C552FFD}" type="datetimeFigureOut">
              <a:rPr lang="en-US" smtClean="0"/>
              <a:t>4/20/2026</a:t>
            </a:fld>
            <a:endParaRPr lang="en-US"/>
          </a:p>
        </p:txBody>
      </p:sp>
      <p:sp>
        <p:nvSpPr>
          <p:cNvPr id="5" name="Footer Placeholder 4">
            <a:extLst>
              <a:ext uri="{FF2B5EF4-FFF2-40B4-BE49-F238E27FC236}">
                <a16:creationId xmlns:a16="http://schemas.microsoft.com/office/drawing/2014/main" id="{D34F0576-D50A-8870-98F3-7F1486078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A4820-B782-E3C8-FFA6-4732933666CE}"/>
              </a:ext>
            </a:extLst>
          </p:cNvPr>
          <p:cNvSpPr>
            <a:spLocks noGrp="1"/>
          </p:cNvSpPr>
          <p:nvPr>
            <p:ph type="sldNum" sz="quarter" idx="12"/>
          </p:nvPr>
        </p:nvSpPr>
        <p:spPr/>
        <p:txBody>
          <a:bodyPr/>
          <a:lstStyle/>
          <a:p>
            <a:fld id="{849C237D-2BF5-4B2F-8D61-76ECD320D728}" type="slidenum">
              <a:rPr lang="en-US" smtClean="0"/>
              <a:t>‹#›</a:t>
            </a:fld>
            <a:endParaRPr lang="en-US"/>
          </a:p>
        </p:txBody>
      </p:sp>
      <p:pic>
        <p:nvPicPr>
          <p:cNvPr id="7" name="Picture 6">
            <a:extLst>
              <a:ext uri="{FF2B5EF4-FFF2-40B4-BE49-F238E27FC236}">
                <a16:creationId xmlns:a16="http://schemas.microsoft.com/office/drawing/2014/main" id="{EDE4A60B-CDB5-A70B-59D7-93FCD2D760C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8" name="Picture 7" descr="A picture containing orange, outdoor object&#10;&#10;AI-generated content may be incorrect.">
            <a:extLst>
              <a:ext uri="{FF2B5EF4-FFF2-40B4-BE49-F238E27FC236}">
                <a16:creationId xmlns:a16="http://schemas.microsoft.com/office/drawing/2014/main" id="{2317451F-8F26-3A29-BA7F-2D11437CBBA9}"/>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4662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1AF9D-C212-86AE-9AEF-83C6F32161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98F298-E53B-7E29-A61F-22320277F7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A499D-890C-2731-C0A9-D3702DD0A532}"/>
              </a:ext>
            </a:extLst>
          </p:cNvPr>
          <p:cNvSpPr>
            <a:spLocks noGrp="1"/>
          </p:cNvSpPr>
          <p:nvPr>
            <p:ph type="dt" sz="half" idx="10"/>
          </p:nvPr>
        </p:nvSpPr>
        <p:spPr/>
        <p:txBody>
          <a:bodyPr/>
          <a:lstStyle/>
          <a:p>
            <a:fld id="{7BD51721-0B36-418A-AAD4-B28D6C552FFD}" type="datetimeFigureOut">
              <a:rPr lang="en-US" smtClean="0"/>
              <a:t>4/20/2026</a:t>
            </a:fld>
            <a:endParaRPr lang="en-US"/>
          </a:p>
        </p:txBody>
      </p:sp>
      <p:sp>
        <p:nvSpPr>
          <p:cNvPr id="5" name="Footer Placeholder 4">
            <a:extLst>
              <a:ext uri="{FF2B5EF4-FFF2-40B4-BE49-F238E27FC236}">
                <a16:creationId xmlns:a16="http://schemas.microsoft.com/office/drawing/2014/main" id="{A8701187-3B54-9DF2-0893-1C57F3B50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B51F8-6FFA-F095-4BCB-BDBDB8CBB927}"/>
              </a:ext>
            </a:extLst>
          </p:cNvPr>
          <p:cNvSpPr>
            <a:spLocks noGrp="1"/>
          </p:cNvSpPr>
          <p:nvPr>
            <p:ph type="sldNum" sz="quarter" idx="12"/>
          </p:nvPr>
        </p:nvSpPr>
        <p:spPr/>
        <p:txBody>
          <a:bodyPr/>
          <a:lstStyle/>
          <a:p>
            <a:fld id="{849C237D-2BF5-4B2F-8D61-76ECD320D728}" type="slidenum">
              <a:rPr lang="en-US" smtClean="0"/>
              <a:t>‹#›</a:t>
            </a:fld>
            <a:endParaRPr lang="en-US"/>
          </a:p>
        </p:txBody>
      </p:sp>
    </p:spTree>
    <p:extLst>
      <p:ext uri="{BB962C8B-B14F-4D97-AF65-F5344CB8AC3E}">
        <p14:creationId xmlns:p14="http://schemas.microsoft.com/office/powerpoint/2010/main" val="129426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E7737-E7DB-A7AF-394C-57E6ACF182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337876-1180-197E-B041-4B10EF1BD5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DFDAA-AEE0-D9A2-A5D5-FB25EA15F00F}"/>
              </a:ext>
            </a:extLst>
          </p:cNvPr>
          <p:cNvSpPr>
            <a:spLocks noGrp="1"/>
          </p:cNvSpPr>
          <p:nvPr>
            <p:ph type="dt" sz="half" idx="10"/>
          </p:nvPr>
        </p:nvSpPr>
        <p:spPr/>
        <p:txBody>
          <a:bodyPr/>
          <a:lstStyle/>
          <a:p>
            <a:fld id="{7BD51721-0B36-418A-AAD4-B28D6C552FFD}" type="datetimeFigureOut">
              <a:rPr lang="en-US" smtClean="0"/>
              <a:t>4/20/2026</a:t>
            </a:fld>
            <a:endParaRPr lang="en-US"/>
          </a:p>
        </p:txBody>
      </p:sp>
      <p:sp>
        <p:nvSpPr>
          <p:cNvPr id="5" name="Footer Placeholder 4">
            <a:extLst>
              <a:ext uri="{FF2B5EF4-FFF2-40B4-BE49-F238E27FC236}">
                <a16:creationId xmlns:a16="http://schemas.microsoft.com/office/drawing/2014/main" id="{BC434589-05B6-38B6-8C91-49785B8D3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80EFE-E9EA-1C00-EB77-032689D7C0EA}"/>
              </a:ext>
            </a:extLst>
          </p:cNvPr>
          <p:cNvSpPr>
            <a:spLocks noGrp="1"/>
          </p:cNvSpPr>
          <p:nvPr>
            <p:ph type="sldNum" sz="quarter" idx="12"/>
          </p:nvPr>
        </p:nvSpPr>
        <p:spPr/>
        <p:txBody>
          <a:bodyPr/>
          <a:lstStyle/>
          <a:p>
            <a:fld id="{849C237D-2BF5-4B2F-8D61-76ECD320D728}" type="slidenum">
              <a:rPr lang="en-US" smtClean="0"/>
              <a:t>‹#›</a:t>
            </a:fld>
            <a:endParaRPr lang="en-US"/>
          </a:p>
        </p:txBody>
      </p:sp>
    </p:spTree>
    <p:extLst>
      <p:ext uri="{BB962C8B-B14F-4D97-AF65-F5344CB8AC3E}">
        <p14:creationId xmlns:p14="http://schemas.microsoft.com/office/powerpoint/2010/main" val="91735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1344-6EAC-FA48-BA97-AF66EC3F4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D7F0F7-136A-0C80-F955-EAE7E9CB05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C0786-AAF5-EB07-7ED0-7F88E7AD6B9B}"/>
              </a:ext>
            </a:extLst>
          </p:cNvPr>
          <p:cNvSpPr>
            <a:spLocks noGrp="1"/>
          </p:cNvSpPr>
          <p:nvPr>
            <p:ph type="dt" sz="half" idx="10"/>
          </p:nvPr>
        </p:nvSpPr>
        <p:spPr/>
        <p:txBody>
          <a:bodyPr/>
          <a:lstStyle/>
          <a:p>
            <a:fld id="{7BD51721-0B36-418A-AAD4-B28D6C552FFD}" type="datetimeFigureOut">
              <a:rPr lang="en-US" smtClean="0"/>
              <a:t>4/20/2026</a:t>
            </a:fld>
            <a:endParaRPr lang="en-US"/>
          </a:p>
        </p:txBody>
      </p:sp>
      <p:sp>
        <p:nvSpPr>
          <p:cNvPr id="5" name="Footer Placeholder 4">
            <a:extLst>
              <a:ext uri="{FF2B5EF4-FFF2-40B4-BE49-F238E27FC236}">
                <a16:creationId xmlns:a16="http://schemas.microsoft.com/office/drawing/2014/main" id="{071B142A-F4FD-B8EC-8A41-D87D0A3E5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459F1E-2885-82BF-2EAD-8AD8EF10A0C7}"/>
              </a:ext>
            </a:extLst>
          </p:cNvPr>
          <p:cNvSpPr>
            <a:spLocks noGrp="1"/>
          </p:cNvSpPr>
          <p:nvPr>
            <p:ph type="sldNum" sz="quarter" idx="12"/>
          </p:nvPr>
        </p:nvSpPr>
        <p:spPr/>
        <p:txBody>
          <a:bodyPr/>
          <a:lstStyle/>
          <a:p>
            <a:fld id="{849C237D-2BF5-4B2F-8D61-76ECD320D728}" type="slidenum">
              <a:rPr lang="en-US" smtClean="0"/>
              <a:t>‹#›</a:t>
            </a:fld>
            <a:endParaRPr lang="en-US"/>
          </a:p>
        </p:txBody>
      </p:sp>
    </p:spTree>
    <p:extLst>
      <p:ext uri="{BB962C8B-B14F-4D97-AF65-F5344CB8AC3E}">
        <p14:creationId xmlns:p14="http://schemas.microsoft.com/office/powerpoint/2010/main" val="4174751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77FD-B1F9-F82D-9348-493C21BDB6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C738E5-D818-A75B-2919-D1BAD771AC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688E69-C5CD-C9C4-F4A5-737932FF6A14}"/>
              </a:ext>
            </a:extLst>
          </p:cNvPr>
          <p:cNvSpPr>
            <a:spLocks noGrp="1"/>
          </p:cNvSpPr>
          <p:nvPr>
            <p:ph type="dt" sz="half" idx="10"/>
          </p:nvPr>
        </p:nvSpPr>
        <p:spPr/>
        <p:txBody>
          <a:bodyPr/>
          <a:lstStyle/>
          <a:p>
            <a:fld id="{7BD51721-0B36-418A-AAD4-B28D6C552FFD}" type="datetimeFigureOut">
              <a:rPr lang="en-US" smtClean="0"/>
              <a:t>4/20/2026</a:t>
            </a:fld>
            <a:endParaRPr lang="en-US"/>
          </a:p>
        </p:txBody>
      </p:sp>
      <p:sp>
        <p:nvSpPr>
          <p:cNvPr id="5" name="Footer Placeholder 4">
            <a:extLst>
              <a:ext uri="{FF2B5EF4-FFF2-40B4-BE49-F238E27FC236}">
                <a16:creationId xmlns:a16="http://schemas.microsoft.com/office/drawing/2014/main" id="{E046233E-4D7A-9F6A-6969-26EEBD424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67E8B-FD59-8B65-47D0-332CD0A96CB5}"/>
              </a:ext>
            </a:extLst>
          </p:cNvPr>
          <p:cNvSpPr>
            <a:spLocks noGrp="1"/>
          </p:cNvSpPr>
          <p:nvPr>
            <p:ph type="sldNum" sz="quarter" idx="12"/>
          </p:nvPr>
        </p:nvSpPr>
        <p:spPr/>
        <p:txBody>
          <a:bodyPr/>
          <a:lstStyle/>
          <a:p>
            <a:fld id="{849C237D-2BF5-4B2F-8D61-76ECD320D728}" type="slidenum">
              <a:rPr lang="en-US" smtClean="0"/>
              <a:t>‹#›</a:t>
            </a:fld>
            <a:endParaRPr lang="en-US"/>
          </a:p>
        </p:txBody>
      </p:sp>
      <p:pic>
        <p:nvPicPr>
          <p:cNvPr id="7" name="Picture 6">
            <a:extLst>
              <a:ext uri="{FF2B5EF4-FFF2-40B4-BE49-F238E27FC236}">
                <a16:creationId xmlns:a16="http://schemas.microsoft.com/office/drawing/2014/main" id="{16D7BD68-674E-8B0B-2369-35D3F5271FFB}"/>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8" name="Picture 7" descr="A picture containing orange, outdoor object&#10;&#10;AI-generated content may be incorrect.">
            <a:extLst>
              <a:ext uri="{FF2B5EF4-FFF2-40B4-BE49-F238E27FC236}">
                <a16:creationId xmlns:a16="http://schemas.microsoft.com/office/drawing/2014/main" id="{CB76244E-A40A-D3AF-27A0-876CE9187EC7}"/>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106056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05B9-337F-934F-443B-DDEA0C9DE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5394B-4C55-93A7-DD37-3F60D037B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553F73-AAF8-BDCB-CDF6-8C4F9A3015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4A64DD-7960-F004-AFA1-838EEAA6380D}"/>
              </a:ext>
            </a:extLst>
          </p:cNvPr>
          <p:cNvSpPr>
            <a:spLocks noGrp="1"/>
          </p:cNvSpPr>
          <p:nvPr>
            <p:ph type="dt" sz="half" idx="10"/>
          </p:nvPr>
        </p:nvSpPr>
        <p:spPr/>
        <p:txBody>
          <a:bodyPr/>
          <a:lstStyle/>
          <a:p>
            <a:fld id="{7BD51721-0B36-418A-AAD4-B28D6C552FFD}" type="datetimeFigureOut">
              <a:rPr lang="en-US" smtClean="0"/>
              <a:t>4/20/2026</a:t>
            </a:fld>
            <a:endParaRPr lang="en-US"/>
          </a:p>
        </p:txBody>
      </p:sp>
      <p:sp>
        <p:nvSpPr>
          <p:cNvPr id="6" name="Footer Placeholder 5">
            <a:extLst>
              <a:ext uri="{FF2B5EF4-FFF2-40B4-BE49-F238E27FC236}">
                <a16:creationId xmlns:a16="http://schemas.microsoft.com/office/drawing/2014/main" id="{2915F9C4-DC29-DEDC-AB02-42B9C0731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17E3F9-5185-5B52-5932-EF38D2F898A2}"/>
              </a:ext>
            </a:extLst>
          </p:cNvPr>
          <p:cNvSpPr>
            <a:spLocks noGrp="1"/>
          </p:cNvSpPr>
          <p:nvPr>
            <p:ph type="sldNum" sz="quarter" idx="12"/>
          </p:nvPr>
        </p:nvSpPr>
        <p:spPr/>
        <p:txBody>
          <a:bodyPr/>
          <a:lstStyle/>
          <a:p>
            <a:fld id="{849C237D-2BF5-4B2F-8D61-76ECD320D728}" type="slidenum">
              <a:rPr lang="en-US" smtClean="0"/>
              <a:t>‹#›</a:t>
            </a:fld>
            <a:endParaRPr lang="en-US"/>
          </a:p>
        </p:txBody>
      </p:sp>
    </p:spTree>
    <p:extLst>
      <p:ext uri="{BB962C8B-B14F-4D97-AF65-F5344CB8AC3E}">
        <p14:creationId xmlns:p14="http://schemas.microsoft.com/office/powerpoint/2010/main" val="209954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D775-8ADF-700E-CE0B-A31667703B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64D794-727B-C351-F0AC-B73AC746A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08ED38-A150-C7EF-DE54-A74CFBB9EB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441A99-4E11-E0E6-CE0D-2A974E6278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346ADE-0387-06F6-C3AE-85ACDE145C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6F7CF8-73CC-A55A-FE0C-B8AC1B70BECB}"/>
              </a:ext>
            </a:extLst>
          </p:cNvPr>
          <p:cNvSpPr>
            <a:spLocks noGrp="1"/>
          </p:cNvSpPr>
          <p:nvPr>
            <p:ph type="dt" sz="half" idx="10"/>
          </p:nvPr>
        </p:nvSpPr>
        <p:spPr/>
        <p:txBody>
          <a:bodyPr/>
          <a:lstStyle/>
          <a:p>
            <a:fld id="{7BD51721-0B36-418A-AAD4-B28D6C552FFD}" type="datetimeFigureOut">
              <a:rPr lang="en-US" smtClean="0"/>
              <a:t>4/20/2026</a:t>
            </a:fld>
            <a:endParaRPr lang="en-US"/>
          </a:p>
        </p:txBody>
      </p:sp>
      <p:sp>
        <p:nvSpPr>
          <p:cNvPr id="8" name="Footer Placeholder 7">
            <a:extLst>
              <a:ext uri="{FF2B5EF4-FFF2-40B4-BE49-F238E27FC236}">
                <a16:creationId xmlns:a16="http://schemas.microsoft.com/office/drawing/2014/main" id="{FF1D9056-2967-B5DC-37C1-D10B34B8EB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CFAA1F-920D-2C95-CCD6-D0752BCEC1D7}"/>
              </a:ext>
            </a:extLst>
          </p:cNvPr>
          <p:cNvSpPr>
            <a:spLocks noGrp="1"/>
          </p:cNvSpPr>
          <p:nvPr>
            <p:ph type="sldNum" sz="quarter" idx="12"/>
          </p:nvPr>
        </p:nvSpPr>
        <p:spPr/>
        <p:txBody>
          <a:bodyPr/>
          <a:lstStyle/>
          <a:p>
            <a:fld id="{849C237D-2BF5-4B2F-8D61-76ECD320D728}" type="slidenum">
              <a:rPr lang="en-US" smtClean="0"/>
              <a:t>‹#›</a:t>
            </a:fld>
            <a:endParaRPr lang="en-US"/>
          </a:p>
        </p:txBody>
      </p:sp>
    </p:spTree>
    <p:extLst>
      <p:ext uri="{BB962C8B-B14F-4D97-AF65-F5344CB8AC3E}">
        <p14:creationId xmlns:p14="http://schemas.microsoft.com/office/powerpoint/2010/main" val="2411120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99771-7DBC-E9C1-E1A2-C64921ABFE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9FA900-3DAC-B286-7AAF-8B593ED43926}"/>
              </a:ext>
            </a:extLst>
          </p:cNvPr>
          <p:cNvSpPr>
            <a:spLocks noGrp="1"/>
          </p:cNvSpPr>
          <p:nvPr>
            <p:ph type="dt" sz="half" idx="10"/>
          </p:nvPr>
        </p:nvSpPr>
        <p:spPr/>
        <p:txBody>
          <a:bodyPr/>
          <a:lstStyle/>
          <a:p>
            <a:fld id="{7BD51721-0B36-418A-AAD4-B28D6C552FFD}" type="datetimeFigureOut">
              <a:rPr lang="en-US" smtClean="0"/>
              <a:t>4/20/2026</a:t>
            </a:fld>
            <a:endParaRPr lang="en-US"/>
          </a:p>
        </p:txBody>
      </p:sp>
      <p:sp>
        <p:nvSpPr>
          <p:cNvPr id="4" name="Footer Placeholder 3">
            <a:extLst>
              <a:ext uri="{FF2B5EF4-FFF2-40B4-BE49-F238E27FC236}">
                <a16:creationId xmlns:a16="http://schemas.microsoft.com/office/drawing/2014/main" id="{F3685E31-3E71-8D2C-38AE-43F2BE7D34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BADF2A-3193-9DB3-BC2C-858E33BA9020}"/>
              </a:ext>
            </a:extLst>
          </p:cNvPr>
          <p:cNvSpPr>
            <a:spLocks noGrp="1"/>
          </p:cNvSpPr>
          <p:nvPr>
            <p:ph type="sldNum" sz="quarter" idx="12"/>
          </p:nvPr>
        </p:nvSpPr>
        <p:spPr/>
        <p:txBody>
          <a:bodyPr/>
          <a:lstStyle/>
          <a:p>
            <a:fld id="{849C237D-2BF5-4B2F-8D61-76ECD320D728}" type="slidenum">
              <a:rPr lang="en-US" smtClean="0"/>
              <a:t>‹#›</a:t>
            </a:fld>
            <a:endParaRPr lang="en-US"/>
          </a:p>
        </p:txBody>
      </p:sp>
    </p:spTree>
    <p:extLst>
      <p:ext uri="{BB962C8B-B14F-4D97-AF65-F5344CB8AC3E}">
        <p14:creationId xmlns:p14="http://schemas.microsoft.com/office/powerpoint/2010/main" val="579900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919D0D-41D9-381B-FB39-FA05A15318A6}"/>
              </a:ext>
            </a:extLst>
          </p:cNvPr>
          <p:cNvSpPr>
            <a:spLocks noGrp="1"/>
          </p:cNvSpPr>
          <p:nvPr>
            <p:ph type="dt" sz="half" idx="10"/>
          </p:nvPr>
        </p:nvSpPr>
        <p:spPr/>
        <p:txBody>
          <a:bodyPr/>
          <a:lstStyle/>
          <a:p>
            <a:fld id="{7BD51721-0B36-418A-AAD4-B28D6C552FFD}" type="datetimeFigureOut">
              <a:rPr lang="en-US" smtClean="0"/>
              <a:t>4/20/2026</a:t>
            </a:fld>
            <a:endParaRPr lang="en-US"/>
          </a:p>
        </p:txBody>
      </p:sp>
      <p:sp>
        <p:nvSpPr>
          <p:cNvPr id="3" name="Footer Placeholder 2">
            <a:extLst>
              <a:ext uri="{FF2B5EF4-FFF2-40B4-BE49-F238E27FC236}">
                <a16:creationId xmlns:a16="http://schemas.microsoft.com/office/drawing/2014/main" id="{51A103DB-4AA1-4200-AA78-4B744830DD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EFDB1E-463D-A643-70CA-F3BCA8BCCEED}"/>
              </a:ext>
            </a:extLst>
          </p:cNvPr>
          <p:cNvSpPr>
            <a:spLocks noGrp="1"/>
          </p:cNvSpPr>
          <p:nvPr>
            <p:ph type="sldNum" sz="quarter" idx="12"/>
          </p:nvPr>
        </p:nvSpPr>
        <p:spPr/>
        <p:txBody>
          <a:bodyPr/>
          <a:lstStyle/>
          <a:p>
            <a:fld id="{849C237D-2BF5-4B2F-8D61-76ECD320D728}" type="slidenum">
              <a:rPr lang="en-US" smtClean="0"/>
              <a:t>‹#›</a:t>
            </a:fld>
            <a:endParaRPr lang="en-US"/>
          </a:p>
        </p:txBody>
      </p:sp>
      <p:pic>
        <p:nvPicPr>
          <p:cNvPr id="5" name="Picture 4">
            <a:extLst>
              <a:ext uri="{FF2B5EF4-FFF2-40B4-BE49-F238E27FC236}">
                <a16:creationId xmlns:a16="http://schemas.microsoft.com/office/drawing/2014/main" id="{F71563D3-DA82-5ECA-6851-B4CEEFE4EFA1}"/>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6" name="Picture 5" descr="A picture containing orange, outdoor object&#10;&#10;AI-generated content may be incorrect.">
            <a:extLst>
              <a:ext uri="{FF2B5EF4-FFF2-40B4-BE49-F238E27FC236}">
                <a16:creationId xmlns:a16="http://schemas.microsoft.com/office/drawing/2014/main" id="{6A66ACF8-F740-1DFA-4655-1490F0017F58}"/>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17670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C4BE0-D8D9-00B2-3EE2-F8ECE67C91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9E6C18-E520-4DE5-4025-84A54854E3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87C1FD-27FE-713A-42F4-7D23E6ACE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6FE0C-44B4-A30B-6761-A35C5C73ED31}"/>
              </a:ext>
            </a:extLst>
          </p:cNvPr>
          <p:cNvSpPr>
            <a:spLocks noGrp="1"/>
          </p:cNvSpPr>
          <p:nvPr>
            <p:ph type="dt" sz="half" idx="10"/>
          </p:nvPr>
        </p:nvSpPr>
        <p:spPr/>
        <p:txBody>
          <a:bodyPr/>
          <a:lstStyle/>
          <a:p>
            <a:fld id="{7BD51721-0B36-418A-AAD4-B28D6C552FFD}" type="datetimeFigureOut">
              <a:rPr lang="en-US" smtClean="0"/>
              <a:t>4/20/2026</a:t>
            </a:fld>
            <a:endParaRPr lang="en-US"/>
          </a:p>
        </p:txBody>
      </p:sp>
      <p:sp>
        <p:nvSpPr>
          <p:cNvPr id="6" name="Footer Placeholder 5">
            <a:extLst>
              <a:ext uri="{FF2B5EF4-FFF2-40B4-BE49-F238E27FC236}">
                <a16:creationId xmlns:a16="http://schemas.microsoft.com/office/drawing/2014/main" id="{E6801272-6BAA-F550-9366-BA21F949A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4A1F0-76EA-2B5C-AB18-55496E42A586}"/>
              </a:ext>
            </a:extLst>
          </p:cNvPr>
          <p:cNvSpPr>
            <a:spLocks noGrp="1"/>
          </p:cNvSpPr>
          <p:nvPr>
            <p:ph type="sldNum" sz="quarter" idx="12"/>
          </p:nvPr>
        </p:nvSpPr>
        <p:spPr/>
        <p:txBody>
          <a:bodyPr/>
          <a:lstStyle/>
          <a:p>
            <a:fld id="{849C237D-2BF5-4B2F-8D61-76ECD320D728}" type="slidenum">
              <a:rPr lang="en-US" smtClean="0"/>
              <a:t>‹#›</a:t>
            </a:fld>
            <a:endParaRPr lang="en-US"/>
          </a:p>
        </p:txBody>
      </p:sp>
    </p:spTree>
    <p:extLst>
      <p:ext uri="{BB962C8B-B14F-4D97-AF65-F5344CB8AC3E}">
        <p14:creationId xmlns:p14="http://schemas.microsoft.com/office/powerpoint/2010/main" val="702597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FD4DB-5484-68CB-8465-BB4396C69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293AD1-DD51-AE81-EB9B-A07F7050E2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BEF9BB-F618-6190-DE6F-A4FA49D34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9506F6-1EEE-02F3-2A7A-7A18382731E7}"/>
              </a:ext>
            </a:extLst>
          </p:cNvPr>
          <p:cNvSpPr>
            <a:spLocks noGrp="1"/>
          </p:cNvSpPr>
          <p:nvPr>
            <p:ph type="dt" sz="half" idx="10"/>
          </p:nvPr>
        </p:nvSpPr>
        <p:spPr/>
        <p:txBody>
          <a:bodyPr/>
          <a:lstStyle/>
          <a:p>
            <a:fld id="{7BD51721-0B36-418A-AAD4-B28D6C552FFD}" type="datetimeFigureOut">
              <a:rPr lang="en-US" smtClean="0"/>
              <a:t>4/20/2026</a:t>
            </a:fld>
            <a:endParaRPr lang="en-US"/>
          </a:p>
        </p:txBody>
      </p:sp>
      <p:sp>
        <p:nvSpPr>
          <p:cNvPr id="6" name="Footer Placeholder 5">
            <a:extLst>
              <a:ext uri="{FF2B5EF4-FFF2-40B4-BE49-F238E27FC236}">
                <a16:creationId xmlns:a16="http://schemas.microsoft.com/office/drawing/2014/main" id="{6047F4CF-C744-B4F2-9488-5F6477465B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46F59-F8B1-A85E-0F1A-213A6CEDC767}"/>
              </a:ext>
            </a:extLst>
          </p:cNvPr>
          <p:cNvSpPr>
            <a:spLocks noGrp="1"/>
          </p:cNvSpPr>
          <p:nvPr>
            <p:ph type="sldNum" sz="quarter" idx="12"/>
          </p:nvPr>
        </p:nvSpPr>
        <p:spPr/>
        <p:txBody>
          <a:bodyPr/>
          <a:lstStyle/>
          <a:p>
            <a:fld id="{849C237D-2BF5-4B2F-8D61-76ECD320D728}" type="slidenum">
              <a:rPr lang="en-US" smtClean="0"/>
              <a:t>‹#›</a:t>
            </a:fld>
            <a:endParaRPr lang="en-US"/>
          </a:p>
        </p:txBody>
      </p:sp>
    </p:spTree>
    <p:extLst>
      <p:ext uri="{BB962C8B-B14F-4D97-AF65-F5344CB8AC3E}">
        <p14:creationId xmlns:p14="http://schemas.microsoft.com/office/powerpoint/2010/main" val="2594269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6736F0-D953-FCAC-9224-475B2E44F2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5CF12-2290-1391-5A85-F49F8AE4E1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66E08-EA96-9DF0-0671-D4B45F94A2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D51721-0B36-418A-AAD4-B28D6C552FFD}" type="datetimeFigureOut">
              <a:rPr lang="en-US" smtClean="0"/>
              <a:t>4/20/2026</a:t>
            </a:fld>
            <a:endParaRPr lang="en-US"/>
          </a:p>
        </p:txBody>
      </p:sp>
      <p:sp>
        <p:nvSpPr>
          <p:cNvPr id="5" name="Footer Placeholder 4">
            <a:extLst>
              <a:ext uri="{FF2B5EF4-FFF2-40B4-BE49-F238E27FC236}">
                <a16:creationId xmlns:a16="http://schemas.microsoft.com/office/drawing/2014/main" id="{13DE4544-54EA-9236-FE2C-FAE1806430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22E24CB-58D5-0B3B-4FD8-6E953ADAA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9C237D-2BF5-4B2F-8D61-76ECD320D728}" type="slidenum">
              <a:rPr lang="en-US" smtClean="0"/>
              <a:t>‹#›</a:t>
            </a:fld>
            <a:endParaRPr lang="en-US"/>
          </a:p>
        </p:txBody>
      </p:sp>
      <p:pic>
        <p:nvPicPr>
          <p:cNvPr id="9" name="Picture 8" descr="Logo&#10;&#10;AI-generated content may be incorrect.">
            <a:extLst>
              <a:ext uri="{FF2B5EF4-FFF2-40B4-BE49-F238E27FC236}">
                <a16:creationId xmlns:a16="http://schemas.microsoft.com/office/drawing/2014/main" id="{769BB7AA-558B-ABF4-3F70-38702F99CBC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080838" y="5888879"/>
            <a:ext cx="990440" cy="846041"/>
          </a:xfrm>
          <a:prstGeom prst="rect">
            <a:avLst/>
          </a:prstGeom>
        </p:spPr>
      </p:pic>
    </p:spTree>
    <p:extLst>
      <p:ext uri="{BB962C8B-B14F-4D97-AF65-F5344CB8AC3E}">
        <p14:creationId xmlns:p14="http://schemas.microsoft.com/office/powerpoint/2010/main" val="736138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http://sriley@gccfn.org"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AI-generated content may be incorrect.">
            <a:extLst>
              <a:ext uri="{FF2B5EF4-FFF2-40B4-BE49-F238E27FC236}">
                <a16:creationId xmlns:a16="http://schemas.microsoft.com/office/drawing/2014/main" id="{98F210C2-0C80-720E-4E92-5155054D2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7" name="Picture 6" descr="Icon&#10;&#10;AI-generated content may be incorrect.">
            <a:extLst>
              <a:ext uri="{FF2B5EF4-FFF2-40B4-BE49-F238E27FC236}">
                <a16:creationId xmlns:a16="http://schemas.microsoft.com/office/drawing/2014/main" id="{25BB0C70-D21F-DDAA-135A-902041E2B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13" name="Picture 12" descr="Text, logo&#10;&#10;AI-generated content may be incorrect.">
            <a:extLst>
              <a:ext uri="{FF2B5EF4-FFF2-40B4-BE49-F238E27FC236}">
                <a16:creationId xmlns:a16="http://schemas.microsoft.com/office/drawing/2014/main" id="{5D8D57B4-9EF3-5C0D-D861-953945A58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15" name="Picture 14">
            <a:extLst>
              <a:ext uri="{FF2B5EF4-FFF2-40B4-BE49-F238E27FC236}">
                <a16:creationId xmlns:a16="http://schemas.microsoft.com/office/drawing/2014/main" id="{F86B63CD-184F-A137-2478-10FE8CE694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sp>
        <p:nvSpPr>
          <p:cNvPr id="22" name="Rectangle 21">
            <a:extLst>
              <a:ext uri="{FF2B5EF4-FFF2-40B4-BE49-F238E27FC236}">
                <a16:creationId xmlns:a16="http://schemas.microsoft.com/office/drawing/2014/main" id="{55E1E6FC-E929-3DAF-BEB2-BDFF884EB81B}"/>
              </a:ext>
            </a:extLst>
          </p:cNvPr>
          <p:cNvSpPr/>
          <p:nvPr/>
        </p:nvSpPr>
        <p:spPr>
          <a:xfrm>
            <a:off x="10831398" y="4194927"/>
            <a:ext cx="2375554"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4F66FA4-BC52-44C4-A4D4-0A9EEF3C0CDF}"/>
              </a:ext>
            </a:extLst>
          </p:cNvPr>
          <p:cNvSpPr/>
          <p:nvPr/>
        </p:nvSpPr>
        <p:spPr>
          <a:xfrm>
            <a:off x="8255552" y="-325650"/>
            <a:ext cx="4244390"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739029A-195D-47AF-B4FB-19BAD22A3F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573751" y="-2204206"/>
            <a:ext cx="4419517" cy="6309140"/>
          </a:xfrm>
          <a:prstGeom prst="rect">
            <a:avLst/>
          </a:prstGeom>
        </p:spPr>
      </p:pic>
      <p:sp>
        <p:nvSpPr>
          <p:cNvPr id="24" name="Rectangle 23">
            <a:extLst>
              <a:ext uri="{FF2B5EF4-FFF2-40B4-BE49-F238E27FC236}">
                <a16:creationId xmlns:a16="http://schemas.microsoft.com/office/drawing/2014/main" id="{DE74E7BA-68BA-A4FB-EB60-C59B0507ED2D}"/>
              </a:ext>
            </a:extLst>
          </p:cNvPr>
          <p:cNvSpPr/>
          <p:nvPr/>
        </p:nvSpPr>
        <p:spPr>
          <a:xfrm>
            <a:off x="-1641776" y="4879516"/>
            <a:ext cx="4244390"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orange, outdoor object&#10;&#10;AI-generated content may be incorrect.">
            <a:extLst>
              <a:ext uri="{FF2B5EF4-FFF2-40B4-BE49-F238E27FC236}">
                <a16:creationId xmlns:a16="http://schemas.microsoft.com/office/drawing/2014/main" id="{5A19CF19-721F-B15C-5EED-8E97DE4C8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992009" y="2205452"/>
            <a:ext cx="4465629" cy="6374970"/>
          </a:xfrm>
          <a:prstGeom prst="rect">
            <a:avLst/>
          </a:prstGeom>
        </p:spPr>
      </p:pic>
    </p:spTree>
    <p:extLst>
      <p:ext uri="{BB962C8B-B14F-4D97-AF65-F5344CB8AC3E}">
        <p14:creationId xmlns:p14="http://schemas.microsoft.com/office/powerpoint/2010/main" val="392779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500"/>
                                        <p:tgtEl>
                                          <p:spTgt spid="5"/>
                                        </p:tgtEl>
                                      </p:cBhvr>
                                    </p:animEffect>
                                  </p:childTnLst>
                                </p:cTn>
                              </p:par>
                              <p:par>
                                <p:cTn id="8" presetID="31" presetClass="entr" presetSubtype="0"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 calcmode="lin" valueType="num">
                                      <p:cBhvr>
                                        <p:cTn id="10" dur="1250" fill="hold"/>
                                        <p:tgtEl>
                                          <p:spTgt spid="7"/>
                                        </p:tgtEl>
                                        <p:attrNameLst>
                                          <p:attrName>ppt_w</p:attrName>
                                        </p:attrNameLst>
                                      </p:cBhvr>
                                      <p:tavLst>
                                        <p:tav tm="0">
                                          <p:val>
                                            <p:fltVal val="0"/>
                                          </p:val>
                                        </p:tav>
                                        <p:tav tm="100000">
                                          <p:val>
                                            <p:strVal val="#ppt_w"/>
                                          </p:val>
                                        </p:tav>
                                      </p:tavLst>
                                    </p:anim>
                                    <p:anim calcmode="lin" valueType="num">
                                      <p:cBhvr>
                                        <p:cTn id="11" dur="1250" fill="hold"/>
                                        <p:tgtEl>
                                          <p:spTgt spid="7"/>
                                        </p:tgtEl>
                                        <p:attrNameLst>
                                          <p:attrName>ppt_h</p:attrName>
                                        </p:attrNameLst>
                                      </p:cBhvr>
                                      <p:tavLst>
                                        <p:tav tm="0">
                                          <p:val>
                                            <p:fltVal val="0"/>
                                          </p:val>
                                        </p:tav>
                                        <p:tav tm="100000">
                                          <p:val>
                                            <p:strVal val="#ppt_h"/>
                                          </p:val>
                                        </p:tav>
                                      </p:tavLst>
                                    </p:anim>
                                    <p:anim calcmode="lin" valueType="num">
                                      <p:cBhvr>
                                        <p:cTn id="12" dur="1250" fill="hold"/>
                                        <p:tgtEl>
                                          <p:spTgt spid="7"/>
                                        </p:tgtEl>
                                        <p:attrNameLst>
                                          <p:attrName>style.rotation</p:attrName>
                                        </p:attrNameLst>
                                      </p:cBhvr>
                                      <p:tavLst>
                                        <p:tav tm="0">
                                          <p:val>
                                            <p:fltVal val="90"/>
                                          </p:val>
                                        </p:tav>
                                        <p:tav tm="100000">
                                          <p:val>
                                            <p:fltVal val="0"/>
                                          </p:val>
                                        </p:tav>
                                      </p:tavLst>
                                    </p:anim>
                                    <p:animEffect transition="in" filter="fade">
                                      <p:cBhvr>
                                        <p:cTn id="13" dur="1250"/>
                                        <p:tgtEl>
                                          <p:spTgt spid="7"/>
                                        </p:tgtEl>
                                      </p:cBhvr>
                                    </p:animEffect>
                                  </p:childTnLst>
                                </p:cTn>
                              </p:par>
                              <p:par>
                                <p:cTn id="14" presetID="42" presetClass="entr" presetSubtype="0" fill="hold" nodeType="withEffect">
                                  <p:stCondLst>
                                    <p:cond delay="1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2CAD8-1B04-96AB-45F4-5D9A5E1B3B89}"/>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2113463" y="-3093664"/>
            <a:ext cx="9337750" cy="13330228"/>
          </a:xfrm>
          <a:prstGeom prst="rect">
            <a:avLst/>
          </a:prstGeom>
        </p:spPr>
      </p:pic>
      <p:sp>
        <p:nvSpPr>
          <p:cNvPr id="2" name="Title 1">
            <a:extLst>
              <a:ext uri="{FF2B5EF4-FFF2-40B4-BE49-F238E27FC236}">
                <a16:creationId xmlns:a16="http://schemas.microsoft.com/office/drawing/2014/main" id="{484103B2-6345-FBC3-A89F-E02CB844B03B}"/>
              </a:ext>
            </a:extLst>
          </p:cNvPr>
          <p:cNvSpPr>
            <a:spLocks noGrp="1"/>
          </p:cNvSpPr>
          <p:nvPr>
            <p:ph type="title"/>
          </p:nvPr>
        </p:nvSpPr>
        <p:spPr>
          <a:xfrm>
            <a:off x="2367972" y="2239068"/>
            <a:ext cx="7456055" cy="2664764"/>
          </a:xfrm>
        </p:spPr>
        <p:txBody>
          <a:bodyPr>
            <a:normAutofit/>
          </a:bodyPr>
          <a:lstStyle/>
          <a:p>
            <a:pPr algn="ctr"/>
            <a:r>
              <a:rPr lang="en-US" b="1" dirty="0"/>
              <a:t>Abusers don’t use violence because they have lost control of themselves.</a:t>
            </a:r>
            <a:endParaRPr lang="en-US" dirty="0"/>
          </a:p>
        </p:txBody>
      </p:sp>
    </p:spTree>
    <p:extLst>
      <p:ext uri="{BB962C8B-B14F-4D97-AF65-F5344CB8AC3E}">
        <p14:creationId xmlns:p14="http://schemas.microsoft.com/office/powerpoint/2010/main" val="21814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48EED-E1B6-D7E8-98C8-E04DE13AA5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14C5BB-EAB4-F405-478C-D1F9833DDEB7}"/>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2113463" y="-3093664"/>
            <a:ext cx="9337750" cy="13330228"/>
          </a:xfrm>
          <a:prstGeom prst="rect">
            <a:avLst/>
          </a:prstGeom>
        </p:spPr>
      </p:pic>
      <p:sp>
        <p:nvSpPr>
          <p:cNvPr id="2" name="Title 1">
            <a:extLst>
              <a:ext uri="{FF2B5EF4-FFF2-40B4-BE49-F238E27FC236}">
                <a16:creationId xmlns:a16="http://schemas.microsoft.com/office/drawing/2014/main" id="{A3877B4E-F96C-52F3-0271-BCBBA43F8C3B}"/>
              </a:ext>
            </a:extLst>
          </p:cNvPr>
          <p:cNvSpPr>
            <a:spLocks noGrp="1"/>
          </p:cNvSpPr>
          <p:nvPr>
            <p:ph type="title"/>
          </p:nvPr>
        </p:nvSpPr>
        <p:spPr>
          <a:xfrm>
            <a:off x="2367972" y="2239068"/>
            <a:ext cx="7456055" cy="2664764"/>
          </a:xfrm>
        </p:spPr>
        <p:txBody>
          <a:bodyPr>
            <a:normAutofit/>
          </a:bodyPr>
          <a:lstStyle/>
          <a:p>
            <a:pPr algn="ctr"/>
            <a:r>
              <a:rPr lang="en-US" b="1" dirty="0"/>
              <a:t>Abusers use violence when they’ve lost control of their partner.</a:t>
            </a:r>
            <a:endParaRPr lang="en-US" dirty="0"/>
          </a:p>
        </p:txBody>
      </p:sp>
    </p:spTree>
    <p:extLst>
      <p:ext uri="{BB962C8B-B14F-4D97-AF65-F5344CB8AC3E}">
        <p14:creationId xmlns:p14="http://schemas.microsoft.com/office/powerpoint/2010/main" val="286137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FE2FA-941F-C843-D905-F4C1E19D91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FF625C-D50F-26AD-215F-796D4676DE1A}"/>
              </a:ext>
            </a:extLst>
          </p:cNvPr>
          <p:cNvSpPr>
            <a:spLocks noGrp="1"/>
          </p:cNvSpPr>
          <p:nvPr>
            <p:ph type="ctrTitle"/>
          </p:nvPr>
        </p:nvSpPr>
        <p:spPr>
          <a:xfrm>
            <a:off x="892404" y="1122363"/>
            <a:ext cx="9144000" cy="2387600"/>
          </a:xfrm>
        </p:spPr>
        <p:txBody>
          <a:bodyPr/>
          <a:lstStyle/>
          <a:p>
            <a:pPr algn="l"/>
            <a:r>
              <a:rPr lang="en-US" b="1" dirty="0">
                <a:solidFill>
                  <a:schemeClr val="accent4"/>
                </a:solidFill>
              </a:rPr>
              <a:t>02. Trapped in Abuse</a:t>
            </a:r>
          </a:p>
        </p:txBody>
      </p:sp>
      <p:sp>
        <p:nvSpPr>
          <p:cNvPr id="3" name="Subtitle 2">
            <a:extLst>
              <a:ext uri="{FF2B5EF4-FFF2-40B4-BE49-F238E27FC236}">
                <a16:creationId xmlns:a16="http://schemas.microsoft.com/office/drawing/2014/main" id="{FBE56404-1A4C-B146-BB6B-1D7799A6866A}"/>
              </a:ext>
            </a:extLst>
          </p:cNvPr>
          <p:cNvSpPr>
            <a:spLocks noGrp="1"/>
          </p:cNvSpPr>
          <p:nvPr>
            <p:ph type="subTitle" idx="1"/>
          </p:nvPr>
        </p:nvSpPr>
        <p:spPr>
          <a:xfrm>
            <a:off x="1524000" y="3836709"/>
            <a:ext cx="9144000" cy="676373"/>
          </a:xfrm>
        </p:spPr>
        <p:txBody>
          <a:bodyPr>
            <a:normAutofit/>
          </a:bodyPr>
          <a:lstStyle/>
          <a:p>
            <a:r>
              <a:rPr lang="en-US" sz="3600" dirty="0"/>
              <a:t>How Abusers Make it Difficult to Leave</a:t>
            </a:r>
          </a:p>
        </p:txBody>
      </p:sp>
    </p:spTree>
    <p:extLst>
      <p:ext uri="{BB962C8B-B14F-4D97-AF65-F5344CB8AC3E}">
        <p14:creationId xmlns:p14="http://schemas.microsoft.com/office/powerpoint/2010/main" val="414869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3815F-EF1A-99AC-B48C-81AF5B4CDA57}"/>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D96FFB7-F0A1-223C-3FD2-70EAB5E2CAB0}"/>
              </a:ext>
            </a:extLst>
          </p:cNvPr>
          <p:cNvSpPr txBox="1">
            <a:spLocks/>
          </p:cNvSpPr>
          <p:nvPr/>
        </p:nvSpPr>
        <p:spPr>
          <a:xfrm>
            <a:off x="838200" y="2022765"/>
            <a:ext cx="4906818" cy="412865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a:lnSpc>
                <a:spcPct val="100000"/>
              </a:lnSpc>
              <a:spcBef>
                <a:spcPts val="0"/>
              </a:spcBef>
              <a:spcAft>
                <a:spcPts val="600"/>
              </a:spcAft>
            </a:pPr>
            <a:r>
              <a:rPr lang="en-US" sz="2200" dirty="0">
                <a:solidFill>
                  <a:schemeClr val="bg2">
                    <a:lumMod val="10000"/>
                  </a:schemeClr>
                </a:solidFill>
                <a:latin typeface="+mj-lt"/>
              </a:rPr>
              <a:t>Financial abuse leaves the victim without access to money.</a:t>
            </a:r>
          </a:p>
          <a:p>
            <a:pPr marL="285750" lvl="0">
              <a:lnSpc>
                <a:spcPct val="100000"/>
              </a:lnSpc>
              <a:spcBef>
                <a:spcPts val="0"/>
              </a:spcBef>
              <a:spcAft>
                <a:spcPts val="600"/>
              </a:spcAft>
            </a:pPr>
            <a:endParaRPr lang="en-US" sz="2200" dirty="0">
              <a:solidFill>
                <a:schemeClr val="bg2">
                  <a:lumMod val="10000"/>
                </a:schemeClr>
              </a:solidFill>
              <a:latin typeface="+mj-lt"/>
            </a:endParaRPr>
          </a:p>
          <a:p>
            <a:pPr marL="285750" lvl="0">
              <a:lnSpc>
                <a:spcPct val="100000"/>
              </a:lnSpc>
              <a:spcBef>
                <a:spcPts val="0"/>
              </a:spcBef>
              <a:spcAft>
                <a:spcPts val="600"/>
              </a:spcAft>
            </a:pPr>
            <a:r>
              <a:rPr lang="en-US" sz="2200" dirty="0">
                <a:solidFill>
                  <a:schemeClr val="bg2">
                    <a:lumMod val="10000"/>
                  </a:schemeClr>
                </a:solidFill>
                <a:latin typeface="+mj-lt"/>
              </a:rPr>
              <a:t>Isolation keeps the victim from family and friends.</a:t>
            </a:r>
          </a:p>
          <a:p>
            <a:pPr>
              <a:lnSpc>
                <a:spcPct val="100000"/>
              </a:lnSpc>
              <a:spcBef>
                <a:spcPts val="0"/>
              </a:spcBef>
              <a:spcAft>
                <a:spcPts val="600"/>
              </a:spcAft>
            </a:pPr>
            <a:endParaRPr lang="en-US" sz="2200" dirty="0">
              <a:solidFill>
                <a:schemeClr val="bg2">
                  <a:lumMod val="10000"/>
                </a:schemeClr>
              </a:solidFill>
              <a:latin typeface="+mj-lt"/>
            </a:endParaRPr>
          </a:p>
          <a:p>
            <a:pPr marL="285750">
              <a:lnSpc>
                <a:spcPct val="100000"/>
              </a:lnSpc>
              <a:spcBef>
                <a:spcPts val="0"/>
              </a:spcBef>
              <a:spcAft>
                <a:spcPts val="600"/>
              </a:spcAft>
            </a:pPr>
            <a:r>
              <a:rPr lang="en-US" sz="2200" dirty="0">
                <a:solidFill>
                  <a:schemeClr val="bg2">
                    <a:lumMod val="10000"/>
                  </a:schemeClr>
                </a:solidFill>
                <a:latin typeface="+mj-lt"/>
              </a:rPr>
              <a:t>Children being used as leverage keeps the victim from leaving.</a:t>
            </a:r>
          </a:p>
          <a:p>
            <a:pPr>
              <a:lnSpc>
                <a:spcPct val="100000"/>
              </a:lnSpc>
              <a:spcBef>
                <a:spcPts val="0"/>
              </a:spcBef>
              <a:spcAft>
                <a:spcPts val="600"/>
              </a:spcAft>
            </a:pPr>
            <a:endParaRPr lang="en-US" sz="2200" dirty="0">
              <a:solidFill>
                <a:schemeClr val="bg2">
                  <a:lumMod val="10000"/>
                </a:schemeClr>
              </a:solidFill>
              <a:latin typeface="+mj-lt"/>
            </a:endParaRPr>
          </a:p>
          <a:p>
            <a:pPr marL="285750">
              <a:lnSpc>
                <a:spcPct val="100000"/>
              </a:lnSpc>
              <a:spcBef>
                <a:spcPts val="0"/>
              </a:spcBef>
              <a:spcAft>
                <a:spcPts val="600"/>
              </a:spcAft>
            </a:pPr>
            <a:r>
              <a:rPr lang="en-US" sz="2200" dirty="0">
                <a:solidFill>
                  <a:schemeClr val="bg2">
                    <a:lumMod val="10000"/>
                  </a:schemeClr>
                </a:solidFill>
                <a:latin typeface="+mj-lt"/>
              </a:rPr>
              <a:t>Constant surveillance leaves the victim unable to reach out for help.</a:t>
            </a:r>
          </a:p>
        </p:txBody>
      </p:sp>
      <p:sp>
        <p:nvSpPr>
          <p:cNvPr id="3" name="Title 1">
            <a:extLst>
              <a:ext uri="{FF2B5EF4-FFF2-40B4-BE49-F238E27FC236}">
                <a16:creationId xmlns:a16="http://schemas.microsoft.com/office/drawing/2014/main" id="{7B81302C-CADA-EEE8-F9CE-1108FA13EFD8}"/>
              </a:ext>
            </a:extLst>
          </p:cNvPr>
          <p:cNvSpPr>
            <a:spLocks noGrp="1"/>
          </p:cNvSpPr>
          <p:nvPr>
            <p:ph type="title"/>
          </p:nvPr>
        </p:nvSpPr>
        <p:spPr>
          <a:xfrm>
            <a:off x="838200" y="894946"/>
            <a:ext cx="10515600" cy="1325563"/>
          </a:xfrm>
        </p:spPr>
        <p:txBody>
          <a:bodyPr/>
          <a:lstStyle/>
          <a:p>
            <a:r>
              <a:rPr lang="en-US" b="1" dirty="0">
                <a:solidFill>
                  <a:schemeClr val="accent4"/>
                </a:solidFill>
              </a:rPr>
              <a:t>Forged Dependence</a:t>
            </a:r>
          </a:p>
        </p:txBody>
      </p:sp>
      <p:pic>
        <p:nvPicPr>
          <p:cNvPr id="2" name="Picture 1" descr="Chicken wire close-up">
            <a:extLst>
              <a:ext uri="{FF2B5EF4-FFF2-40B4-BE49-F238E27FC236}">
                <a16:creationId xmlns:a16="http://schemas.microsoft.com/office/drawing/2014/main" id="{A1330942-319A-F708-FED5-E84FD1E2BAE6}"/>
              </a:ext>
            </a:extLst>
          </p:cNvPr>
          <p:cNvPicPr>
            <a:picLocks noChangeAspect="1"/>
          </p:cNvPicPr>
          <p:nvPr/>
        </p:nvPicPr>
        <p:blipFill rotWithShape="1">
          <a:blip r:embed="rId2">
            <a:extLst>
              <a:ext uri="{28A0092B-C50C-407E-A947-70E740481C1C}">
                <a14:useLocalDpi xmlns:a14="http://schemas.microsoft.com/office/drawing/2010/main" val="0"/>
              </a:ext>
            </a:extLst>
          </a:blip>
          <a:srcRect l="18487" r="23475" b="-1"/>
          <a:stretch/>
        </p:blipFill>
        <p:spPr>
          <a:xfrm>
            <a:off x="6371617" y="0"/>
            <a:ext cx="5820383" cy="579077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97192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32CB5-5BB6-10D2-1E2C-5C642004BEDD}"/>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7B36D5D-2133-7328-8FA7-89AD8D8133D5}"/>
              </a:ext>
            </a:extLst>
          </p:cNvPr>
          <p:cNvSpPr txBox="1">
            <a:spLocks/>
          </p:cNvSpPr>
          <p:nvPr/>
        </p:nvSpPr>
        <p:spPr>
          <a:xfrm>
            <a:off x="838199" y="2169365"/>
            <a:ext cx="4814456" cy="430532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a:lnSpc>
                <a:spcPct val="120000"/>
              </a:lnSpc>
              <a:spcBef>
                <a:spcPts val="0"/>
              </a:spcBef>
              <a:spcAft>
                <a:spcPts val="600"/>
              </a:spcAft>
            </a:pPr>
            <a:r>
              <a:rPr lang="en-US" sz="2400" dirty="0">
                <a:latin typeface="+mj-lt"/>
              </a:rPr>
              <a:t>The victim wants the relationship to work.</a:t>
            </a:r>
          </a:p>
          <a:p>
            <a:pPr marL="285750">
              <a:lnSpc>
                <a:spcPct val="120000"/>
              </a:lnSpc>
              <a:spcAft>
                <a:spcPts val="600"/>
              </a:spcAft>
            </a:pPr>
            <a:r>
              <a:rPr lang="en-US" sz="2400" dirty="0">
                <a:latin typeface="+mj-lt"/>
              </a:rPr>
              <a:t>There are good times.  </a:t>
            </a:r>
          </a:p>
          <a:p>
            <a:pPr marL="285750">
              <a:lnSpc>
                <a:spcPct val="120000"/>
              </a:lnSpc>
              <a:spcAft>
                <a:spcPts val="600"/>
              </a:spcAft>
            </a:pPr>
            <a:r>
              <a:rPr lang="en-US" sz="2400" dirty="0">
                <a:latin typeface="+mj-lt"/>
              </a:rPr>
              <a:t>There are moments of reminiscing on “the good days.”   </a:t>
            </a:r>
          </a:p>
          <a:p>
            <a:pPr marL="285750">
              <a:lnSpc>
                <a:spcPct val="120000"/>
              </a:lnSpc>
              <a:spcBef>
                <a:spcPts val="0"/>
              </a:spcBef>
              <a:spcAft>
                <a:spcPts val="600"/>
              </a:spcAft>
            </a:pPr>
            <a:r>
              <a:rPr lang="en-US" sz="2400" dirty="0">
                <a:latin typeface="+mj-lt"/>
              </a:rPr>
              <a:t>After the abuser causes trauma, instead of taking accountability for causing the trauma, the abuser will frame it as a hardship they have overcome as a couple</a:t>
            </a:r>
          </a:p>
        </p:txBody>
      </p:sp>
      <p:sp>
        <p:nvSpPr>
          <p:cNvPr id="3" name="Title 1">
            <a:extLst>
              <a:ext uri="{FF2B5EF4-FFF2-40B4-BE49-F238E27FC236}">
                <a16:creationId xmlns:a16="http://schemas.microsoft.com/office/drawing/2014/main" id="{AC070C5E-93ED-8C9D-3B99-CF8BF30FCEE5}"/>
              </a:ext>
            </a:extLst>
          </p:cNvPr>
          <p:cNvSpPr>
            <a:spLocks noGrp="1"/>
          </p:cNvSpPr>
          <p:nvPr>
            <p:ph type="title"/>
          </p:nvPr>
        </p:nvSpPr>
        <p:spPr>
          <a:xfrm>
            <a:off x="838200" y="553200"/>
            <a:ext cx="7099570" cy="1325563"/>
          </a:xfrm>
        </p:spPr>
        <p:txBody>
          <a:bodyPr/>
          <a:lstStyle/>
          <a:p>
            <a:r>
              <a:rPr lang="en-US" b="1" dirty="0">
                <a:solidFill>
                  <a:schemeClr val="accent4"/>
                </a:solidFill>
              </a:rPr>
              <a:t>Romance &amp; Love Still Plays a Role</a:t>
            </a:r>
          </a:p>
        </p:txBody>
      </p:sp>
      <p:pic>
        <p:nvPicPr>
          <p:cNvPr id="7" name="Picture 6">
            <a:extLst>
              <a:ext uri="{FF2B5EF4-FFF2-40B4-BE49-F238E27FC236}">
                <a16:creationId xmlns:a16="http://schemas.microsoft.com/office/drawing/2014/main" id="{FB1F03B5-5C7D-F2D3-D55D-D8AEA84F7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905972"/>
            <a:ext cx="5639008" cy="5398828"/>
          </a:xfrm>
          <a:prstGeom prst="rect">
            <a:avLst/>
          </a:prstGeom>
        </p:spPr>
      </p:pic>
    </p:spTree>
    <p:extLst>
      <p:ext uri="{BB962C8B-B14F-4D97-AF65-F5344CB8AC3E}">
        <p14:creationId xmlns:p14="http://schemas.microsoft.com/office/powerpoint/2010/main" val="2759834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885FB-6A97-06F8-F265-36DE491A2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0AD93-4855-9963-9650-84FDBF3E1D1F}"/>
              </a:ext>
            </a:extLst>
          </p:cNvPr>
          <p:cNvSpPr>
            <a:spLocks noGrp="1"/>
          </p:cNvSpPr>
          <p:nvPr>
            <p:ph type="ctrTitle"/>
          </p:nvPr>
        </p:nvSpPr>
        <p:spPr>
          <a:xfrm>
            <a:off x="892404" y="1122363"/>
            <a:ext cx="9144000" cy="2387600"/>
          </a:xfrm>
        </p:spPr>
        <p:txBody>
          <a:bodyPr/>
          <a:lstStyle/>
          <a:p>
            <a:pPr algn="l"/>
            <a:r>
              <a:rPr lang="en-US" b="1" dirty="0">
                <a:solidFill>
                  <a:schemeClr val="accent4"/>
                </a:solidFill>
              </a:rPr>
              <a:t>03. The Danger Zone</a:t>
            </a:r>
          </a:p>
        </p:txBody>
      </p:sp>
      <p:sp>
        <p:nvSpPr>
          <p:cNvPr id="3" name="Subtitle 2">
            <a:extLst>
              <a:ext uri="{FF2B5EF4-FFF2-40B4-BE49-F238E27FC236}">
                <a16:creationId xmlns:a16="http://schemas.microsoft.com/office/drawing/2014/main" id="{4476AABB-F2A3-C778-0F31-AFBB80BDAA26}"/>
              </a:ext>
            </a:extLst>
          </p:cNvPr>
          <p:cNvSpPr>
            <a:spLocks noGrp="1"/>
          </p:cNvSpPr>
          <p:nvPr>
            <p:ph type="subTitle" idx="1"/>
          </p:nvPr>
        </p:nvSpPr>
        <p:spPr>
          <a:xfrm>
            <a:off x="1904214" y="3836709"/>
            <a:ext cx="8383571" cy="1898928"/>
          </a:xfrm>
        </p:spPr>
        <p:txBody>
          <a:bodyPr>
            <a:normAutofit/>
          </a:bodyPr>
          <a:lstStyle/>
          <a:p>
            <a:r>
              <a:rPr lang="en-US" sz="3600" dirty="0"/>
              <a:t>Signs that an Abusive Relationship Could Turn Fatal</a:t>
            </a:r>
          </a:p>
        </p:txBody>
      </p:sp>
    </p:spTree>
    <p:extLst>
      <p:ext uri="{BB962C8B-B14F-4D97-AF65-F5344CB8AC3E}">
        <p14:creationId xmlns:p14="http://schemas.microsoft.com/office/powerpoint/2010/main" val="1173868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0736F-708F-F0F4-E9EB-D0CB28EFBA5A}"/>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DAB3079-E9BF-92B6-5D49-61E83D16CE13}"/>
              </a:ext>
            </a:extLst>
          </p:cNvPr>
          <p:cNvSpPr txBox="1">
            <a:spLocks/>
          </p:cNvSpPr>
          <p:nvPr/>
        </p:nvSpPr>
        <p:spPr>
          <a:xfrm>
            <a:off x="838200" y="2770909"/>
            <a:ext cx="4814455" cy="33805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bg2">
                    <a:lumMod val="10000"/>
                    <a:alpha val="80000"/>
                  </a:schemeClr>
                </a:solidFill>
                <a:latin typeface="+mj-lt"/>
              </a:rPr>
              <a:t>Abuser has used or threatened to use a weapon again victim.</a:t>
            </a:r>
          </a:p>
          <a:p>
            <a:pPr>
              <a:lnSpc>
                <a:spcPct val="100000"/>
              </a:lnSpc>
            </a:pPr>
            <a:r>
              <a:rPr lang="en-US" sz="2000" dirty="0">
                <a:solidFill>
                  <a:schemeClr val="bg2">
                    <a:lumMod val="10000"/>
                    <a:alpha val="80000"/>
                  </a:schemeClr>
                </a:solidFill>
                <a:latin typeface="+mj-lt"/>
              </a:rPr>
              <a:t>Abuser has threatened to kill victim or victim's children.</a:t>
            </a:r>
            <a:endParaRPr lang="en-US" sz="2000" dirty="0">
              <a:solidFill>
                <a:schemeClr val="bg2">
                  <a:lumMod val="10000"/>
                  <a:alpha val="80000"/>
                </a:schemeClr>
              </a:solidFill>
              <a:latin typeface="+mj-lt"/>
              <a:cs typeface="Arial"/>
            </a:endParaRPr>
          </a:p>
          <a:p>
            <a:pPr>
              <a:lnSpc>
                <a:spcPct val="100000"/>
              </a:lnSpc>
            </a:pPr>
            <a:r>
              <a:rPr lang="en-US" sz="2000" dirty="0">
                <a:solidFill>
                  <a:schemeClr val="bg2">
                    <a:lumMod val="10000"/>
                    <a:alpha val="80000"/>
                  </a:schemeClr>
                </a:solidFill>
                <a:latin typeface="+mj-lt"/>
                <a:cs typeface="Arial"/>
              </a:rPr>
              <a:t>Abuser has attempted to strangle or has strangled the victim in the past.  </a:t>
            </a:r>
          </a:p>
        </p:txBody>
      </p:sp>
      <p:sp>
        <p:nvSpPr>
          <p:cNvPr id="3" name="Title 1">
            <a:extLst>
              <a:ext uri="{FF2B5EF4-FFF2-40B4-BE49-F238E27FC236}">
                <a16:creationId xmlns:a16="http://schemas.microsoft.com/office/drawing/2014/main" id="{C4C4D3ED-78F2-5ACA-67AF-C5B7ED062099}"/>
              </a:ext>
            </a:extLst>
          </p:cNvPr>
          <p:cNvSpPr>
            <a:spLocks noGrp="1"/>
          </p:cNvSpPr>
          <p:nvPr>
            <p:ph type="title"/>
          </p:nvPr>
        </p:nvSpPr>
        <p:spPr>
          <a:xfrm>
            <a:off x="838200" y="894946"/>
            <a:ext cx="7225145" cy="1325563"/>
          </a:xfrm>
        </p:spPr>
        <p:txBody>
          <a:bodyPr>
            <a:normAutofit/>
          </a:bodyPr>
          <a:lstStyle/>
          <a:p>
            <a:r>
              <a:rPr lang="en-US" b="1" dirty="0">
                <a:solidFill>
                  <a:schemeClr val="accent4"/>
                </a:solidFill>
              </a:rPr>
              <a:t>Signs That a Relationship Could Be Fatal</a:t>
            </a:r>
          </a:p>
        </p:txBody>
      </p:sp>
      <p:pic>
        <p:nvPicPr>
          <p:cNvPr id="5" name="Picture 4">
            <a:extLst>
              <a:ext uri="{FF2B5EF4-FFF2-40B4-BE49-F238E27FC236}">
                <a16:creationId xmlns:a16="http://schemas.microsoft.com/office/drawing/2014/main" id="{347B897A-1542-441E-D140-07D7CBDED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483" y="1884512"/>
            <a:ext cx="5953329" cy="3336481"/>
          </a:xfrm>
          <a:prstGeom prst="rect">
            <a:avLst/>
          </a:prstGeom>
        </p:spPr>
      </p:pic>
    </p:spTree>
    <p:extLst>
      <p:ext uri="{BB962C8B-B14F-4D97-AF65-F5344CB8AC3E}">
        <p14:creationId xmlns:p14="http://schemas.microsoft.com/office/powerpoint/2010/main" val="1585371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F11B1-2A96-1856-BF1C-C146D826EE0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992FCAE-2250-5981-FDDB-66D6721D9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1411" y="2290912"/>
            <a:ext cx="5953329" cy="3336481"/>
          </a:xfrm>
          <a:prstGeom prst="rect">
            <a:avLst/>
          </a:prstGeom>
        </p:spPr>
      </p:pic>
      <p:sp>
        <p:nvSpPr>
          <p:cNvPr id="4" name="Content Placeholder 2">
            <a:extLst>
              <a:ext uri="{FF2B5EF4-FFF2-40B4-BE49-F238E27FC236}">
                <a16:creationId xmlns:a16="http://schemas.microsoft.com/office/drawing/2014/main" id="{AEFA2D82-3337-D21F-35EF-A399F3250C87}"/>
              </a:ext>
            </a:extLst>
          </p:cNvPr>
          <p:cNvSpPr txBox="1">
            <a:spLocks/>
          </p:cNvSpPr>
          <p:nvPr/>
        </p:nvSpPr>
        <p:spPr>
          <a:xfrm>
            <a:off x="6758709" y="2770909"/>
            <a:ext cx="4528127" cy="33805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solidFill>
                  <a:schemeClr val="bg2">
                    <a:lumMod val="10000"/>
                    <a:alpha val="80000"/>
                  </a:schemeClr>
                </a:solidFill>
              </a:rPr>
              <a:t>Strangulation – pressure on the neck by any means. Increases homicide risk by 700%</a:t>
            </a:r>
          </a:p>
          <a:p>
            <a:pPr marL="0" indent="0">
              <a:lnSpc>
                <a:spcPct val="100000"/>
              </a:lnSpc>
              <a:buNone/>
            </a:pPr>
            <a:endParaRPr lang="en-US" sz="2000" dirty="0">
              <a:solidFill>
                <a:schemeClr val="bg2">
                  <a:lumMod val="10000"/>
                  <a:alpha val="80000"/>
                </a:schemeClr>
              </a:solidFill>
            </a:endParaRPr>
          </a:p>
          <a:p>
            <a:pPr marL="0" indent="0">
              <a:lnSpc>
                <a:spcPct val="100000"/>
              </a:lnSpc>
              <a:buNone/>
            </a:pPr>
            <a:r>
              <a:rPr lang="en-US" sz="2000" dirty="0">
                <a:solidFill>
                  <a:schemeClr val="bg2">
                    <a:lumMod val="10000"/>
                    <a:alpha val="80000"/>
                  </a:schemeClr>
                </a:solidFill>
              </a:rPr>
              <a:t>Gun ownership – If there is a gun in the home, the homicide risk increases by 500%</a:t>
            </a:r>
          </a:p>
        </p:txBody>
      </p:sp>
      <p:sp>
        <p:nvSpPr>
          <p:cNvPr id="3" name="Title 1">
            <a:extLst>
              <a:ext uri="{FF2B5EF4-FFF2-40B4-BE49-F238E27FC236}">
                <a16:creationId xmlns:a16="http://schemas.microsoft.com/office/drawing/2014/main" id="{88E16422-1F1E-4E32-2488-A76997062C37}"/>
              </a:ext>
            </a:extLst>
          </p:cNvPr>
          <p:cNvSpPr>
            <a:spLocks noGrp="1"/>
          </p:cNvSpPr>
          <p:nvPr>
            <p:ph type="title"/>
          </p:nvPr>
        </p:nvSpPr>
        <p:spPr>
          <a:xfrm>
            <a:off x="838200" y="894946"/>
            <a:ext cx="7225145" cy="1325563"/>
          </a:xfrm>
        </p:spPr>
        <p:txBody>
          <a:bodyPr>
            <a:normAutofit/>
          </a:bodyPr>
          <a:lstStyle/>
          <a:p>
            <a:r>
              <a:rPr lang="en-US" b="1" dirty="0">
                <a:solidFill>
                  <a:schemeClr val="accent4"/>
                </a:solidFill>
              </a:rPr>
              <a:t>Signs That a Relationship Could Be Fatal</a:t>
            </a:r>
          </a:p>
        </p:txBody>
      </p:sp>
    </p:spTree>
    <p:extLst>
      <p:ext uri="{BB962C8B-B14F-4D97-AF65-F5344CB8AC3E}">
        <p14:creationId xmlns:p14="http://schemas.microsoft.com/office/powerpoint/2010/main" val="2493831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B752F-DC1B-DCFC-2384-12FC182BF983}"/>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E48697E-9DE7-C570-CB57-5EDA3DAA0385}"/>
              </a:ext>
            </a:extLst>
          </p:cNvPr>
          <p:cNvSpPr txBox="1">
            <a:spLocks/>
          </p:cNvSpPr>
          <p:nvPr/>
        </p:nvSpPr>
        <p:spPr>
          <a:xfrm>
            <a:off x="838201" y="2770909"/>
            <a:ext cx="5257800" cy="36576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000" dirty="0">
                <a:solidFill>
                  <a:schemeClr val="bg2">
                    <a:lumMod val="10000"/>
                  </a:schemeClr>
                </a:solidFill>
              </a:rPr>
              <a:t>It’s different for everyone</a:t>
            </a:r>
          </a:p>
          <a:p>
            <a:pPr>
              <a:lnSpc>
                <a:spcPct val="110000"/>
              </a:lnSpc>
            </a:pPr>
            <a:r>
              <a:rPr lang="en-US" sz="2000" dirty="0">
                <a:solidFill>
                  <a:schemeClr val="bg2">
                    <a:lumMod val="10000"/>
                  </a:schemeClr>
                </a:solidFill>
              </a:rPr>
              <a:t>Leaving is dangerous</a:t>
            </a:r>
          </a:p>
          <a:p>
            <a:pPr>
              <a:lnSpc>
                <a:spcPct val="110000"/>
              </a:lnSpc>
            </a:pPr>
            <a:r>
              <a:rPr lang="en-US" sz="2000" dirty="0">
                <a:solidFill>
                  <a:schemeClr val="bg2">
                    <a:lumMod val="10000"/>
                  </a:schemeClr>
                </a:solidFill>
              </a:rPr>
              <a:t>Only the victim can make that decision</a:t>
            </a:r>
          </a:p>
          <a:p>
            <a:pPr>
              <a:lnSpc>
                <a:spcPct val="110000"/>
              </a:lnSpc>
            </a:pPr>
            <a:r>
              <a:rPr lang="en-US" sz="2000" dirty="0">
                <a:solidFill>
                  <a:schemeClr val="bg2">
                    <a:lumMod val="10000"/>
                  </a:schemeClr>
                </a:solidFill>
              </a:rPr>
              <a:t>Takes considerable community support, empathy, and patience from friends and family</a:t>
            </a:r>
          </a:p>
          <a:p>
            <a:pPr>
              <a:lnSpc>
                <a:spcPct val="110000"/>
              </a:lnSpc>
            </a:pPr>
            <a:r>
              <a:rPr lang="en-US" sz="2000" dirty="0">
                <a:solidFill>
                  <a:schemeClr val="bg2">
                    <a:lumMod val="10000"/>
                  </a:schemeClr>
                </a:solidFill>
              </a:rPr>
              <a:t>A victim will not leave until ready to leave</a:t>
            </a:r>
          </a:p>
          <a:p>
            <a:pPr>
              <a:lnSpc>
                <a:spcPct val="110000"/>
              </a:lnSpc>
            </a:pPr>
            <a:r>
              <a:rPr lang="en-US" sz="2000" dirty="0">
                <a:solidFill>
                  <a:schemeClr val="bg2">
                    <a:lumMod val="10000"/>
                  </a:schemeClr>
                </a:solidFill>
              </a:rPr>
              <a:t>It’s painful to learn that sometimes love requires boundaries.</a:t>
            </a:r>
          </a:p>
        </p:txBody>
      </p:sp>
      <p:sp>
        <p:nvSpPr>
          <p:cNvPr id="3" name="Title 1">
            <a:extLst>
              <a:ext uri="{FF2B5EF4-FFF2-40B4-BE49-F238E27FC236}">
                <a16:creationId xmlns:a16="http://schemas.microsoft.com/office/drawing/2014/main" id="{B80862B5-6906-6B10-2556-6E2861EE0FED}"/>
              </a:ext>
            </a:extLst>
          </p:cNvPr>
          <p:cNvSpPr>
            <a:spLocks noGrp="1"/>
          </p:cNvSpPr>
          <p:nvPr>
            <p:ph type="title"/>
          </p:nvPr>
        </p:nvSpPr>
        <p:spPr>
          <a:xfrm>
            <a:off x="838201" y="894946"/>
            <a:ext cx="6726382" cy="1571163"/>
          </a:xfrm>
        </p:spPr>
        <p:txBody>
          <a:bodyPr>
            <a:normAutofit/>
          </a:bodyPr>
          <a:lstStyle/>
          <a:p>
            <a:pPr>
              <a:lnSpc>
                <a:spcPct val="100000"/>
              </a:lnSpc>
            </a:pPr>
            <a:r>
              <a:rPr lang="en-US" b="1" dirty="0">
                <a:solidFill>
                  <a:schemeClr val="accent4"/>
                </a:solidFill>
              </a:rPr>
              <a:t>Leaving is a Process, Not an Event</a:t>
            </a:r>
          </a:p>
        </p:txBody>
      </p:sp>
      <p:pic>
        <p:nvPicPr>
          <p:cNvPr id="6" name="Picture 5">
            <a:extLst>
              <a:ext uri="{FF2B5EF4-FFF2-40B4-BE49-F238E27FC236}">
                <a16:creationId xmlns:a16="http://schemas.microsoft.com/office/drawing/2014/main" id="{7D2423F9-48C7-909B-E53F-18F513C1C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650" y="649734"/>
            <a:ext cx="5805817" cy="5558532"/>
          </a:xfrm>
          <a:prstGeom prst="rect">
            <a:avLst/>
          </a:prstGeom>
        </p:spPr>
      </p:pic>
    </p:spTree>
    <p:extLst>
      <p:ext uri="{BB962C8B-B14F-4D97-AF65-F5344CB8AC3E}">
        <p14:creationId xmlns:p14="http://schemas.microsoft.com/office/powerpoint/2010/main" val="3222242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A8913-1A8A-B39A-C0C7-94A1A38C6C1F}"/>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982C4BB-D9B7-0891-3C6C-511853C20956}"/>
              </a:ext>
            </a:extLst>
          </p:cNvPr>
          <p:cNvSpPr txBox="1">
            <a:spLocks/>
          </p:cNvSpPr>
          <p:nvPr/>
        </p:nvSpPr>
        <p:spPr>
          <a:xfrm>
            <a:off x="4293756" y="5297414"/>
            <a:ext cx="5155044" cy="9144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Connecting with Victim Services</a:t>
            </a:r>
          </a:p>
        </p:txBody>
      </p:sp>
      <p:sp>
        <p:nvSpPr>
          <p:cNvPr id="3" name="Title 1">
            <a:extLst>
              <a:ext uri="{FF2B5EF4-FFF2-40B4-BE49-F238E27FC236}">
                <a16:creationId xmlns:a16="http://schemas.microsoft.com/office/drawing/2014/main" id="{0A86F19F-EAAB-31E2-09DF-873029DB8E29}"/>
              </a:ext>
            </a:extLst>
          </p:cNvPr>
          <p:cNvSpPr>
            <a:spLocks noGrp="1"/>
          </p:cNvSpPr>
          <p:nvPr>
            <p:ph type="title"/>
          </p:nvPr>
        </p:nvSpPr>
        <p:spPr>
          <a:xfrm>
            <a:off x="838201" y="894946"/>
            <a:ext cx="6726382" cy="1571163"/>
          </a:xfrm>
        </p:spPr>
        <p:txBody>
          <a:bodyPr>
            <a:normAutofit/>
          </a:bodyPr>
          <a:lstStyle/>
          <a:p>
            <a:pPr>
              <a:lnSpc>
                <a:spcPct val="100000"/>
              </a:lnSpc>
            </a:pPr>
            <a:r>
              <a:rPr lang="en-US" b="1" dirty="0">
                <a:solidFill>
                  <a:schemeClr val="accent4"/>
                </a:solidFill>
              </a:rPr>
              <a:t>First Steps to Freedom</a:t>
            </a:r>
          </a:p>
        </p:txBody>
      </p:sp>
      <p:pic>
        <p:nvPicPr>
          <p:cNvPr id="2" name="Graphic 1">
            <a:extLst>
              <a:ext uri="{FF2B5EF4-FFF2-40B4-BE49-F238E27FC236}">
                <a16:creationId xmlns:a16="http://schemas.microsoft.com/office/drawing/2014/main" id="{81C7D6FD-9046-395A-4E0D-3E5C4223293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38527" y="4498109"/>
            <a:ext cx="2197418" cy="1464945"/>
          </a:xfrm>
          <a:prstGeom prst="rect">
            <a:avLst/>
          </a:prstGeom>
        </p:spPr>
      </p:pic>
      <p:pic>
        <p:nvPicPr>
          <p:cNvPr id="5" name="Graphic 4">
            <a:extLst>
              <a:ext uri="{FF2B5EF4-FFF2-40B4-BE49-F238E27FC236}">
                <a16:creationId xmlns:a16="http://schemas.microsoft.com/office/drawing/2014/main" id="{C9AA4369-C3AD-5BD5-DB17-398BA91916E7}"/>
              </a:ext>
            </a:extLst>
          </p:cNvPr>
          <p:cNvPicPr>
            <a:picLocks noChangeAspect="1"/>
          </p:cNvPicPr>
          <p:nvPr/>
        </p:nvPicPr>
        <p:blipFill>
          <a:blip>
            <a:extLst>
              <a:ext uri="{96DAC541-7B7A-43D3-8B79-37D633B846F1}">
                <asvg:svgBlip xmlns:asvg="http://schemas.microsoft.com/office/drawing/2016/SVG/main" r:embed="rId4"/>
              </a:ext>
            </a:extLst>
          </a:blip>
          <a:srcRect l="18288" r="22253"/>
          <a:stretch>
            <a:fillRect/>
          </a:stretch>
        </p:blipFill>
        <p:spPr>
          <a:xfrm>
            <a:off x="1488996" y="2143028"/>
            <a:ext cx="1725260" cy="1633770"/>
          </a:xfrm>
          <a:prstGeom prst="rect">
            <a:avLst/>
          </a:prstGeom>
        </p:spPr>
      </p:pic>
      <p:sp>
        <p:nvSpPr>
          <p:cNvPr id="7" name="Content Placeholder 2">
            <a:extLst>
              <a:ext uri="{FF2B5EF4-FFF2-40B4-BE49-F238E27FC236}">
                <a16:creationId xmlns:a16="http://schemas.microsoft.com/office/drawing/2014/main" id="{49E2E1BB-5D10-B06C-CE37-A646B124D9B9}"/>
              </a:ext>
            </a:extLst>
          </p:cNvPr>
          <p:cNvSpPr txBox="1">
            <a:spLocks/>
          </p:cNvSpPr>
          <p:nvPr/>
        </p:nvSpPr>
        <p:spPr>
          <a:xfrm>
            <a:off x="6954983" y="3881762"/>
            <a:ext cx="2971799" cy="5101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Safety Planning</a:t>
            </a:r>
          </a:p>
        </p:txBody>
      </p:sp>
      <p:sp>
        <p:nvSpPr>
          <p:cNvPr id="8" name="Content Placeholder 2">
            <a:extLst>
              <a:ext uri="{FF2B5EF4-FFF2-40B4-BE49-F238E27FC236}">
                <a16:creationId xmlns:a16="http://schemas.microsoft.com/office/drawing/2014/main" id="{D440C09E-D69A-C7B1-6E4F-9AC1E22039C3}"/>
              </a:ext>
            </a:extLst>
          </p:cNvPr>
          <p:cNvSpPr txBox="1">
            <a:spLocks/>
          </p:cNvSpPr>
          <p:nvPr/>
        </p:nvSpPr>
        <p:spPr>
          <a:xfrm>
            <a:off x="3039920" y="2980584"/>
            <a:ext cx="2507672" cy="4807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Fighting Isolation</a:t>
            </a:r>
          </a:p>
        </p:txBody>
      </p:sp>
      <p:pic>
        <p:nvPicPr>
          <p:cNvPr id="10" name="Picture 9">
            <a:extLst>
              <a:ext uri="{FF2B5EF4-FFF2-40B4-BE49-F238E27FC236}">
                <a16:creationId xmlns:a16="http://schemas.microsoft.com/office/drawing/2014/main" id="{9BAACDCF-84AA-82F9-291C-245B326A0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4239" y="3149953"/>
            <a:ext cx="1725260" cy="1651776"/>
          </a:xfrm>
          <a:prstGeom prst="rect">
            <a:avLst/>
          </a:prstGeom>
        </p:spPr>
      </p:pic>
    </p:spTree>
    <p:extLst>
      <p:ext uri="{BB962C8B-B14F-4D97-AF65-F5344CB8AC3E}">
        <p14:creationId xmlns:p14="http://schemas.microsoft.com/office/powerpoint/2010/main" val="500804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CA4B-5916-E579-D7B3-79101D5DC7A3}"/>
              </a:ext>
            </a:extLst>
          </p:cNvPr>
          <p:cNvSpPr>
            <a:spLocks noGrp="1"/>
          </p:cNvSpPr>
          <p:nvPr>
            <p:ph type="ctrTitle"/>
          </p:nvPr>
        </p:nvSpPr>
        <p:spPr>
          <a:xfrm>
            <a:off x="1524000" y="1644977"/>
            <a:ext cx="9144000" cy="2387600"/>
          </a:xfrm>
        </p:spPr>
        <p:txBody>
          <a:bodyPr>
            <a:normAutofit fontScale="90000"/>
          </a:bodyPr>
          <a:lstStyle/>
          <a:p>
            <a:r>
              <a:rPr lang="en-US" b="1" dirty="0">
                <a:solidFill>
                  <a:schemeClr val="accent4"/>
                </a:solidFill>
              </a:rPr>
              <a:t>Domestic Violence Awareness &amp; VAWA Requirements </a:t>
            </a:r>
            <a:endParaRPr lang="en-US" dirty="0">
              <a:solidFill>
                <a:schemeClr val="accent4"/>
              </a:solidFill>
            </a:endParaRPr>
          </a:p>
        </p:txBody>
      </p:sp>
      <p:sp>
        <p:nvSpPr>
          <p:cNvPr id="3" name="Subtitle 2">
            <a:extLst>
              <a:ext uri="{FF2B5EF4-FFF2-40B4-BE49-F238E27FC236}">
                <a16:creationId xmlns:a16="http://schemas.microsoft.com/office/drawing/2014/main" id="{B41796AC-931A-0B02-822A-B7348E818CDA}"/>
              </a:ext>
            </a:extLst>
          </p:cNvPr>
          <p:cNvSpPr>
            <a:spLocks noGrp="1"/>
          </p:cNvSpPr>
          <p:nvPr>
            <p:ph type="subTitle" idx="1"/>
          </p:nvPr>
        </p:nvSpPr>
        <p:spPr>
          <a:xfrm>
            <a:off x="1524000" y="4469304"/>
            <a:ext cx="9144000" cy="1347034"/>
          </a:xfrm>
        </p:spPr>
        <p:txBody>
          <a:bodyPr/>
          <a:lstStyle/>
          <a:p>
            <a:r>
              <a:rPr lang="en-US" dirty="0">
                <a:latin typeface="+mj-lt"/>
              </a:rPr>
              <a:t>Stacey Riley, LCSW</a:t>
            </a:r>
          </a:p>
          <a:p>
            <a:r>
              <a:rPr lang="en-US" dirty="0">
                <a:latin typeface="+mj-lt"/>
              </a:rPr>
              <a:t>Chief Executive Officer</a:t>
            </a:r>
          </a:p>
          <a:p>
            <a:r>
              <a:rPr lang="en-US" dirty="0">
                <a:latin typeface="+mj-lt"/>
              </a:rPr>
              <a:t>Gulf Coast Center for Nonviolence</a:t>
            </a:r>
          </a:p>
        </p:txBody>
      </p:sp>
    </p:spTree>
    <p:extLst>
      <p:ext uri="{BB962C8B-B14F-4D97-AF65-F5344CB8AC3E}">
        <p14:creationId xmlns:p14="http://schemas.microsoft.com/office/powerpoint/2010/main" val="2610352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ADD15-951B-CABB-3D32-8759DF84E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58165-4F1F-17FF-49C7-318843F22345}"/>
              </a:ext>
            </a:extLst>
          </p:cNvPr>
          <p:cNvSpPr>
            <a:spLocks noGrp="1"/>
          </p:cNvSpPr>
          <p:nvPr>
            <p:ph type="ctrTitle"/>
          </p:nvPr>
        </p:nvSpPr>
        <p:spPr>
          <a:xfrm>
            <a:off x="892404" y="1122363"/>
            <a:ext cx="9144000" cy="2387600"/>
          </a:xfrm>
        </p:spPr>
        <p:txBody>
          <a:bodyPr/>
          <a:lstStyle/>
          <a:p>
            <a:pPr algn="l"/>
            <a:r>
              <a:rPr lang="en-US" b="1" dirty="0">
                <a:solidFill>
                  <a:schemeClr val="accent4"/>
                </a:solidFill>
              </a:rPr>
              <a:t>04. VAWA Protections</a:t>
            </a:r>
          </a:p>
        </p:txBody>
      </p:sp>
      <p:sp>
        <p:nvSpPr>
          <p:cNvPr id="3" name="Subtitle 2">
            <a:extLst>
              <a:ext uri="{FF2B5EF4-FFF2-40B4-BE49-F238E27FC236}">
                <a16:creationId xmlns:a16="http://schemas.microsoft.com/office/drawing/2014/main" id="{B9A1D883-C160-D37B-CE63-67D4C5A2CF48}"/>
              </a:ext>
            </a:extLst>
          </p:cNvPr>
          <p:cNvSpPr>
            <a:spLocks noGrp="1"/>
          </p:cNvSpPr>
          <p:nvPr>
            <p:ph type="subTitle" idx="1"/>
          </p:nvPr>
        </p:nvSpPr>
        <p:spPr>
          <a:xfrm>
            <a:off x="1904214" y="3836709"/>
            <a:ext cx="8383571" cy="1898928"/>
          </a:xfrm>
        </p:spPr>
        <p:txBody>
          <a:bodyPr>
            <a:normAutofit/>
          </a:bodyPr>
          <a:lstStyle/>
          <a:p>
            <a:r>
              <a:rPr lang="en-US" sz="3600" dirty="0"/>
              <a:t>How We Can Help Protect Victims</a:t>
            </a:r>
          </a:p>
        </p:txBody>
      </p:sp>
    </p:spTree>
    <p:extLst>
      <p:ext uri="{BB962C8B-B14F-4D97-AF65-F5344CB8AC3E}">
        <p14:creationId xmlns:p14="http://schemas.microsoft.com/office/powerpoint/2010/main" val="4113709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3E41B25-CB0D-44A2-59D5-3948E512A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21840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298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1589-A2E0-1F7C-7B95-6527DEA4C013}"/>
              </a:ext>
            </a:extLst>
          </p:cNvPr>
          <p:cNvSpPr>
            <a:spLocks noGrp="1"/>
          </p:cNvSpPr>
          <p:nvPr>
            <p:ph type="title"/>
          </p:nvPr>
        </p:nvSpPr>
        <p:spPr/>
        <p:txBody>
          <a:bodyPr/>
          <a:lstStyle/>
          <a:p>
            <a:r>
              <a:rPr lang="en-US" b="1" dirty="0">
                <a:solidFill>
                  <a:schemeClr val="accent4"/>
                </a:solidFill>
              </a:rPr>
              <a:t>Key Housing Protections Under VAWA</a:t>
            </a:r>
            <a:br>
              <a:rPr lang="en-US" b="1" dirty="0">
                <a:solidFill>
                  <a:schemeClr val="accent4"/>
                </a:solidFill>
              </a:rPr>
            </a:br>
            <a:endParaRPr lang="en-US" dirty="0"/>
          </a:p>
        </p:txBody>
      </p:sp>
      <p:sp>
        <p:nvSpPr>
          <p:cNvPr id="3" name="Content Placeholder 2">
            <a:extLst>
              <a:ext uri="{FF2B5EF4-FFF2-40B4-BE49-F238E27FC236}">
                <a16:creationId xmlns:a16="http://schemas.microsoft.com/office/drawing/2014/main" id="{F48219DE-720C-0EAD-1DDF-B54915223011}"/>
              </a:ext>
            </a:extLst>
          </p:cNvPr>
          <p:cNvSpPr>
            <a:spLocks noGrp="1"/>
          </p:cNvSpPr>
          <p:nvPr>
            <p:ph idx="1"/>
          </p:nvPr>
        </p:nvSpPr>
        <p:spPr>
          <a:xfrm>
            <a:off x="838200" y="1570182"/>
            <a:ext cx="10515600" cy="4763799"/>
          </a:xfrm>
        </p:spPr>
        <p:txBody>
          <a:bodyPr>
            <a:normAutofit fontScale="77500" lnSpcReduction="20000"/>
          </a:bodyPr>
          <a:lstStyle/>
          <a:p>
            <a:pPr marL="0" indent="0">
              <a:buNone/>
            </a:pPr>
            <a:r>
              <a:rPr lang="en-US" b="1" dirty="0">
                <a:solidFill>
                  <a:schemeClr val="bg2">
                    <a:lumMod val="10000"/>
                  </a:schemeClr>
                </a:solidFill>
                <a:latin typeface="+mj-lt"/>
              </a:rPr>
              <a:t>Must be Allowed to Self-Certify: </a:t>
            </a:r>
            <a:r>
              <a:rPr lang="en-US" dirty="0">
                <a:solidFill>
                  <a:schemeClr val="bg2">
                    <a:lumMod val="10000"/>
                  </a:schemeClr>
                </a:solidFill>
                <a:latin typeface="+mj-lt"/>
              </a:rPr>
              <a:t>can’t require “proof” of victimization</a:t>
            </a:r>
            <a:endParaRPr lang="en-US" b="1" dirty="0">
              <a:solidFill>
                <a:schemeClr val="bg2">
                  <a:lumMod val="10000"/>
                </a:schemeClr>
              </a:solidFill>
              <a:latin typeface="+mj-lt"/>
            </a:endParaRPr>
          </a:p>
          <a:p>
            <a:pPr marL="0" indent="0">
              <a:buNone/>
            </a:pPr>
            <a:endParaRPr lang="en-US" b="1" dirty="0">
              <a:solidFill>
                <a:schemeClr val="bg2">
                  <a:lumMod val="10000"/>
                </a:schemeClr>
              </a:solidFill>
              <a:latin typeface="+mj-lt"/>
            </a:endParaRPr>
          </a:p>
          <a:p>
            <a:pPr marL="0" indent="0">
              <a:buNone/>
            </a:pPr>
            <a:r>
              <a:rPr lang="en-US" b="1" dirty="0">
                <a:solidFill>
                  <a:schemeClr val="bg2">
                    <a:lumMod val="10000"/>
                  </a:schemeClr>
                </a:solidFill>
                <a:latin typeface="+mj-lt"/>
              </a:rPr>
              <a:t>Protection from Eviction</a:t>
            </a:r>
            <a:r>
              <a:rPr lang="en-US" dirty="0">
                <a:solidFill>
                  <a:schemeClr val="bg2">
                    <a:lumMod val="10000"/>
                  </a:schemeClr>
                </a:solidFill>
                <a:latin typeface="+mj-lt"/>
              </a:rPr>
              <a:t>: Landlords cannot evict tenants just because they are victims of domestic violence.</a:t>
            </a:r>
          </a:p>
          <a:p>
            <a:pPr marL="0" indent="0">
              <a:buNone/>
            </a:pPr>
            <a:endParaRPr lang="en-US" dirty="0">
              <a:solidFill>
                <a:schemeClr val="bg2">
                  <a:lumMod val="10000"/>
                </a:schemeClr>
              </a:solidFill>
              <a:latin typeface="+mj-lt"/>
            </a:endParaRPr>
          </a:p>
          <a:p>
            <a:pPr marL="0" indent="0">
              <a:buNone/>
            </a:pPr>
            <a:r>
              <a:rPr lang="en-US" b="1" dirty="0">
                <a:solidFill>
                  <a:schemeClr val="bg2">
                    <a:lumMod val="10000"/>
                  </a:schemeClr>
                </a:solidFill>
                <a:latin typeface="+mj-lt"/>
              </a:rPr>
              <a:t>Emergency Transfers</a:t>
            </a:r>
            <a:r>
              <a:rPr lang="en-US" dirty="0">
                <a:solidFill>
                  <a:schemeClr val="bg2">
                    <a:lumMod val="10000"/>
                  </a:schemeClr>
                </a:solidFill>
                <a:latin typeface="+mj-lt"/>
              </a:rPr>
              <a:t>: Victims can request a transfer to another safe housing unit. They must have an option to stay in current housing. </a:t>
            </a:r>
          </a:p>
          <a:p>
            <a:pPr marL="0" indent="0">
              <a:buNone/>
            </a:pPr>
            <a:endParaRPr lang="en-US" dirty="0">
              <a:solidFill>
                <a:schemeClr val="bg2">
                  <a:lumMod val="10000"/>
                </a:schemeClr>
              </a:solidFill>
              <a:latin typeface="+mj-lt"/>
            </a:endParaRPr>
          </a:p>
          <a:p>
            <a:pPr marL="0" indent="0">
              <a:buNone/>
            </a:pPr>
            <a:r>
              <a:rPr lang="en-US" b="1" dirty="0">
                <a:solidFill>
                  <a:schemeClr val="bg2">
                    <a:lumMod val="10000"/>
                  </a:schemeClr>
                </a:solidFill>
                <a:latin typeface="+mj-lt"/>
              </a:rPr>
              <a:t>Confidentiality</a:t>
            </a:r>
            <a:r>
              <a:rPr lang="en-US" dirty="0">
                <a:solidFill>
                  <a:schemeClr val="bg2">
                    <a:lumMod val="10000"/>
                  </a:schemeClr>
                </a:solidFill>
                <a:latin typeface="+mj-lt"/>
              </a:rPr>
              <a:t>: Landlords cannot disclose a victim’s information.</a:t>
            </a:r>
          </a:p>
          <a:p>
            <a:pPr marL="0" indent="0">
              <a:buNone/>
            </a:pPr>
            <a:endParaRPr lang="en-US" dirty="0">
              <a:solidFill>
                <a:schemeClr val="bg2">
                  <a:lumMod val="10000"/>
                </a:schemeClr>
              </a:solidFill>
              <a:latin typeface="+mj-lt"/>
            </a:endParaRPr>
          </a:p>
          <a:p>
            <a:pPr marL="0" indent="0">
              <a:buNone/>
            </a:pPr>
            <a:r>
              <a:rPr lang="en-US" b="1" dirty="0">
                <a:solidFill>
                  <a:schemeClr val="bg2">
                    <a:lumMod val="10000"/>
                  </a:schemeClr>
                </a:solidFill>
                <a:latin typeface="+mj-lt"/>
              </a:rPr>
              <a:t>Lease Bifurcation</a:t>
            </a:r>
            <a:r>
              <a:rPr lang="en-US" dirty="0">
                <a:solidFill>
                  <a:schemeClr val="bg2">
                    <a:lumMod val="10000"/>
                  </a:schemeClr>
                </a:solidFill>
                <a:latin typeface="+mj-lt"/>
              </a:rPr>
              <a:t>: The abuser can be removed from the lease without affecting the victim’s housing.</a:t>
            </a:r>
          </a:p>
          <a:p>
            <a:pPr marL="0" indent="0">
              <a:buNone/>
            </a:pPr>
            <a:endParaRPr lang="en-US" dirty="0">
              <a:solidFill>
                <a:schemeClr val="bg2">
                  <a:lumMod val="10000"/>
                </a:schemeClr>
              </a:solidFill>
              <a:latin typeface="+mj-lt"/>
            </a:endParaRPr>
          </a:p>
          <a:p>
            <a:pPr marL="0" indent="0">
              <a:buNone/>
            </a:pPr>
            <a:r>
              <a:rPr lang="en-US" b="1" dirty="0">
                <a:solidFill>
                  <a:schemeClr val="bg2">
                    <a:lumMod val="10000"/>
                  </a:schemeClr>
                </a:solidFill>
                <a:latin typeface="+mj-lt"/>
              </a:rPr>
              <a:t>Right to Seek Law Enforcement Assistance without penalty.</a:t>
            </a:r>
            <a:endParaRPr lang="en-US" dirty="0">
              <a:solidFill>
                <a:schemeClr val="bg2">
                  <a:lumMod val="10000"/>
                </a:schemeClr>
              </a:solidFill>
              <a:latin typeface="+mj-lt"/>
            </a:endParaRPr>
          </a:p>
        </p:txBody>
      </p:sp>
    </p:spTree>
    <p:extLst>
      <p:ext uri="{BB962C8B-B14F-4D97-AF65-F5344CB8AC3E}">
        <p14:creationId xmlns:p14="http://schemas.microsoft.com/office/powerpoint/2010/main" val="3947819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F7161-7304-7D67-F457-51DFF93B2C3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AFF35B-CF2E-AA50-C72D-04A76790CF3F}"/>
              </a:ext>
            </a:extLst>
          </p:cNvPr>
          <p:cNvSpPr>
            <a:spLocks noGrp="1"/>
          </p:cNvSpPr>
          <p:nvPr>
            <p:ph idx="1"/>
          </p:nvPr>
        </p:nvSpPr>
        <p:spPr>
          <a:xfrm>
            <a:off x="838200" y="1825625"/>
            <a:ext cx="6920345" cy="4351338"/>
          </a:xfrm>
        </p:spPr>
        <p:txBody>
          <a:bodyPr>
            <a:normAutofit fontScale="92500" lnSpcReduction="10000"/>
          </a:bodyPr>
          <a:lstStyle/>
          <a:p>
            <a:pPr marL="0" indent="0">
              <a:buNone/>
            </a:pPr>
            <a:r>
              <a:rPr lang="en-US" sz="2600" b="1" dirty="0">
                <a:solidFill>
                  <a:schemeClr val="bg2">
                    <a:lumMod val="10000"/>
                  </a:schemeClr>
                </a:solidFill>
                <a:latin typeface="+mj-lt"/>
              </a:rPr>
              <a:t>VAWA housing protections apply to</a:t>
            </a:r>
            <a:r>
              <a:rPr lang="en-US" sz="2600" dirty="0">
                <a:solidFill>
                  <a:schemeClr val="bg2">
                    <a:lumMod val="10000"/>
                  </a:schemeClr>
                </a:solidFill>
                <a:latin typeface="+mj-lt"/>
              </a:rPr>
              <a:t>:</a:t>
            </a:r>
          </a:p>
          <a:p>
            <a:r>
              <a:rPr lang="en-US" sz="2600" dirty="0">
                <a:solidFill>
                  <a:schemeClr val="bg2">
                    <a:lumMod val="10000"/>
                  </a:schemeClr>
                </a:solidFill>
                <a:latin typeface="+mj-lt"/>
              </a:rPr>
              <a:t>Public housing</a:t>
            </a:r>
          </a:p>
          <a:p>
            <a:r>
              <a:rPr lang="en-US" sz="2600" dirty="0">
                <a:solidFill>
                  <a:schemeClr val="bg2">
                    <a:lumMod val="10000"/>
                  </a:schemeClr>
                </a:solidFill>
                <a:latin typeface="+mj-lt"/>
              </a:rPr>
              <a:t>Section 8 housing choice vouchers</a:t>
            </a:r>
          </a:p>
          <a:p>
            <a:r>
              <a:rPr lang="en-US" sz="2600" dirty="0">
                <a:solidFill>
                  <a:schemeClr val="bg2">
                    <a:lumMod val="10000"/>
                  </a:schemeClr>
                </a:solidFill>
                <a:latin typeface="+mj-lt"/>
              </a:rPr>
              <a:t>Project-based rental assistance</a:t>
            </a:r>
          </a:p>
          <a:p>
            <a:r>
              <a:rPr lang="en-US" sz="2600" dirty="0">
                <a:solidFill>
                  <a:schemeClr val="bg2">
                    <a:lumMod val="10000"/>
                  </a:schemeClr>
                </a:solidFill>
                <a:latin typeface="+mj-lt"/>
              </a:rPr>
              <a:t>Specialized Housing Programs – ESG, CoC, HOPWA, HOME, Housing Trust Fund</a:t>
            </a:r>
          </a:p>
          <a:p>
            <a:r>
              <a:rPr lang="en-US" sz="2600" dirty="0">
                <a:solidFill>
                  <a:schemeClr val="bg2">
                    <a:lumMod val="10000"/>
                  </a:schemeClr>
                </a:solidFill>
                <a:latin typeface="+mj-lt"/>
              </a:rPr>
              <a:t>USDA rural housing programs</a:t>
            </a:r>
          </a:p>
          <a:p>
            <a:pPr marL="0" indent="0">
              <a:buNone/>
            </a:pPr>
            <a:endParaRPr lang="en-US" sz="2600" dirty="0">
              <a:solidFill>
                <a:schemeClr val="bg2">
                  <a:lumMod val="10000"/>
                </a:schemeClr>
              </a:solidFill>
              <a:latin typeface="+mj-lt"/>
            </a:endParaRPr>
          </a:p>
          <a:p>
            <a:pPr marL="0" indent="0">
              <a:buNone/>
            </a:pPr>
            <a:r>
              <a:rPr lang="en-US" sz="2600" b="1" dirty="0">
                <a:solidFill>
                  <a:schemeClr val="bg2">
                    <a:lumMod val="10000"/>
                  </a:schemeClr>
                </a:solidFill>
                <a:latin typeface="+mj-lt"/>
              </a:rPr>
              <a:t>VAWA does NOT cover</a:t>
            </a:r>
            <a:r>
              <a:rPr lang="en-US" sz="2600" dirty="0">
                <a:solidFill>
                  <a:schemeClr val="bg2">
                    <a:lumMod val="10000"/>
                  </a:schemeClr>
                </a:solidFill>
                <a:latin typeface="+mj-lt"/>
              </a:rPr>
              <a:t>:</a:t>
            </a:r>
          </a:p>
          <a:p>
            <a:r>
              <a:rPr lang="en-US" sz="2600" dirty="0">
                <a:solidFill>
                  <a:schemeClr val="bg2">
                    <a:lumMod val="10000"/>
                  </a:schemeClr>
                </a:solidFill>
                <a:latin typeface="+mj-lt"/>
              </a:rPr>
              <a:t>Private landlords without federal funding</a:t>
            </a:r>
          </a:p>
          <a:p>
            <a:endParaRPr lang="en-US" dirty="0"/>
          </a:p>
        </p:txBody>
      </p:sp>
      <p:sp>
        <p:nvSpPr>
          <p:cNvPr id="2" name="Title 1">
            <a:extLst>
              <a:ext uri="{FF2B5EF4-FFF2-40B4-BE49-F238E27FC236}">
                <a16:creationId xmlns:a16="http://schemas.microsoft.com/office/drawing/2014/main" id="{1440392B-131D-F06D-F808-31D296BDCD73}"/>
              </a:ext>
            </a:extLst>
          </p:cNvPr>
          <p:cNvSpPr>
            <a:spLocks noGrp="1"/>
          </p:cNvSpPr>
          <p:nvPr>
            <p:ph type="title"/>
          </p:nvPr>
        </p:nvSpPr>
        <p:spPr/>
        <p:txBody>
          <a:bodyPr/>
          <a:lstStyle/>
          <a:p>
            <a:r>
              <a:rPr lang="en-US" b="1" dirty="0">
                <a:solidFill>
                  <a:schemeClr val="accent4"/>
                </a:solidFill>
              </a:rPr>
              <a:t>Who is Covered? </a:t>
            </a:r>
          </a:p>
        </p:txBody>
      </p:sp>
      <p:pic>
        <p:nvPicPr>
          <p:cNvPr id="7" name="Picture 6">
            <a:extLst>
              <a:ext uri="{FF2B5EF4-FFF2-40B4-BE49-F238E27FC236}">
                <a16:creationId xmlns:a16="http://schemas.microsoft.com/office/drawing/2014/main" id="{7DBCC73F-B18D-91FD-7C97-3DDEF42AB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676" y="1098054"/>
            <a:ext cx="4869288" cy="4661892"/>
          </a:xfrm>
          <a:prstGeom prst="rect">
            <a:avLst/>
          </a:prstGeom>
        </p:spPr>
      </p:pic>
    </p:spTree>
    <p:extLst>
      <p:ext uri="{BB962C8B-B14F-4D97-AF65-F5344CB8AC3E}">
        <p14:creationId xmlns:p14="http://schemas.microsoft.com/office/powerpoint/2010/main" val="314311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6B55E-7D35-27AF-A7C4-C451907A5B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911FDA-9732-74B0-4410-63BC4B393C8B}"/>
              </a:ext>
            </a:extLst>
          </p:cNvPr>
          <p:cNvSpPr>
            <a:spLocks noGrp="1"/>
          </p:cNvSpPr>
          <p:nvPr>
            <p:ph type="title"/>
          </p:nvPr>
        </p:nvSpPr>
        <p:spPr/>
        <p:txBody>
          <a:bodyPr/>
          <a:lstStyle/>
          <a:p>
            <a:r>
              <a:rPr lang="en-US" b="1" dirty="0">
                <a:solidFill>
                  <a:schemeClr val="accent4"/>
                </a:solidFill>
              </a:rPr>
              <a:t>How Landlords Can Assist Victims</a:t>
            </a:r>
            <a:br>
              <a:rPr lang="en-US" b="1" dirty="0">
                <a:solidFill>
                  <a:schemeClr val="accent4"/>
                </a:solidFill>
              </a:rPr>
            </a:br>
            <a:endParaRPr lang="en-US" dirty="0"/>
          </a:p>
        </p:txBody>
      </p:sp>
      <p:sp>
        <p:nvSpPr>
          <p:cNvPr id="3" name="Content Placeholder 2">
            <a:extLst>
              <a:ext uri="{FF2B5EF4-FFF2-40B4-BE49-F238E27FC236}">
                <a16:creationId xmlns:a16="http://schemas.microsoft.com/office/drawing/2014/main" id="{15ECA021-09E0-544E-90E8-93B1D4DB0F6B}"/>
              </a:ext>
            </a:extLst>
          </p:cNvPr>
          <p:cNvSpPr>
            <a:spLocks noGrp="1"/>
          </p:cNvSpPr>
          <p:nvPr>
            <p:ph idx="1"/>
          </p:nvPr>
        </p:nvSpPr>
        <p:spPr>
          <a:xfrm>
            <a:off x="838200" y="1570182"/>
            <a:ext cx="9903691" cy="4763799"/>
          </a:xfrm>
        </p:spPr>
        <p:txBody>
          <a:bodyPr>
            <a:normAutofit/>
          </a:bodyPr>
          <a:lstStyle/>
          <a:p>
            <a:pPr>
              <a:lnSpc>
                <a:spcPct val="100000"/>
              </a:lnSpc>
            </a:pPr>
            <a:r>
              <a:rPr lang="en-US" dirty="0">
                <a:solidFill>
                  <a:schemeClr val="bg2">
                    <a:lumMod val="10000"/>
                  </a:schemeClr>
                </a:solidFill>
              </a:rPr>
              <a:t>Provide all tenants with Notice of Rights (HUD 5380)</a:t>
            </a:r>
          </a:p>
          <a:p>
            <a:pPr>
              <a:lnSpc>
                <a:spcPct val="100000"/>
              </a:lnSpc>
            </a:pPr>
            <a:r>
              <a:rPr lang="en-US" dirty="0">
                <a:solidFill>
                  <a:schemeClr val="bg2">
                    <a:lumMod val="10000"/>
                  </a:schemeClr>
                </a:solidFill>
              </a:rPr>
              <a:t>Assure confidentiality</a:t>
            </a:r>
          </a:p>
          <a:p>
            <a:pPr>
              <a:lnSpc>
                <a:spcPct val="100000"/>
              </a:lnSpc>
            </a:pPr>
            <a:r>
              <a:rPr lang="en-US" dirty="0">
                <a:solidFill>
                  <a:schemeClr val="bg2">
                    <a:lumMod val="10000"/>
                  </a:schemeClr>
                </a:solidFill>
              </a:rPr>
              <a:t>Assist victims with self certification process (HUD 5382)</a:t>
            </a:r>
          </a:p>
          <a:p>
            <a:pPr>
              <a:lnSpc>
                <a:spcPct val="100000"/>
              </a:lnSpc>
            </a:pPr>
            <a:r>
              <a:rPr lang="en-US" dirty="0">
                <a:solidFill>
                  <a:schemeClr val="bg2">
                    <a:lumMod val="10000"/>
                  </a:schemeClr>
                </a:solidFill>
              </a:rPr>
              <a:t>Always follow your Emergency Transfer Plan</a:t>
            </a:r>
          </a:p>
          <a:p>
            <a:pPr>
              <a:lnSpc>
                <a:spcPct val="100000"/>
              </a:lnSpc>
            </a:pPr>
            <a:r>
              <a:rPr lang="en-US" dirty="0">
                <a:solidFill>
                  <a:schemeClr val="bg2">
                    <a:lumMod val="10000"/>
                  </a:schemeClr>
                </a:solidFill>
              </a:rPr>
              <a:t>Work with victim to make lease modification (removal of abuser and early lease termination)</a:t>
            </a:r>
          </a:p>
          <a:p>
            <a:pPr>
              <a:lnSpc>
                <a:spcPct val="100000"/>
              </a:lnSpc>
            </a:pPr>
            <a:r>
              <a:rPr lang="en-US" dirty="0">
                <a:solidFill>
                  <a:schemeClr val="bg2">
                    <a:lumMod val="10000"/>
                  </a:schemeClr>
                </a:solidFill>
              </a:rPr>
              <a:t>Train staff on VAWA protections</a:t>
            </a:r>
          </a:p>
          <a:p>
            <a:pPr>
              <a:lnSpc>
                <a:spcPct val="100000"/>
              </a:lnSpc>
            </a:pPr>
            <a:r>
              <a:rPr lang="en-US" dirty="0">
                <a:solidFill>
                  <a:schemeClr val="bg2">
                    <a:lumMod val="10000"/>
                  </a:schemeClr>
                </a:solidFill>
              </a:rPr>
              <a:t>Connect Tenants with support services</a:t>
            </a:r>
            <a:endParaRPr lang="en-US" dirty="0">
              <a:solidFill>
                <a:schemeClr val="bg2">
                  <a:lumMod val="10000"/>
                </a:schemeClr>
              </a:solidFill>
              <a:latin typeface="+mj-lt"/>
            </a:endParaRPr>
          </a:p>
        </p:txBody>
      </p:sp>
    </p:spTree>
    <p:extLst>
      <p:ext uri="{BB962C8B-B14F-4D97-AF65-F5344CB8AC3E}">
        <p14:creationId xmlns:p14="http://schemas.microsoft.com/office/powerpoint/2010/main" val="3029124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E1F0F-7377-292E-0ADB-BEF93AC2F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84C9A-867B-6710-BA8A-26B00AEE9272}"/>
              </a:ext>
            </a:extLst>
          </p:cNvPr>
          <p:cNvSpPr>
            <a:spLocks noGrp="1"/>
          </p:cNvSpPr>
          <p:nvPr>
            <p:ph type="ctrTitle"/>
          </p:nvPr>
        </p:nvSpPr>
        <p:spPr>
          <a:xfrm>
            <a:off x="1524000" y="2920239"/>
            <a:ext cx="9144000" cy="1017522"/>
          </a:xfrm>
        </p:spPr>
        <p:txBody>
          <a:bodyPr/>
          <a:lstStyle/>
          <a:p>
            <a:r>
              <a:rPr lang="en-US" b="1" dirty="0">
                <a:solidFill>
                  <a:schemeClr val="accent4"/>
                </a:solidFill>
              </a:rPr>
              <a:t>QUESTIONS</a:t>
            </a:r>
          </a:p>
        </p:txBody>
      </p:sp>
    </p:spTree>
    <p:extLst>
      <p:ext uri="{BB962C8B-B14F-4D97-AF65-F5344CB8AC3E}">
        <p14:creationId xmlns:p14="http://schemas.microsoft.com/office/powerpoint/2010/main" val="1473459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49A02-F98F-54D5-1FC0-F947B56FE6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A2C68-47F4-8E03-ED3C-520D552D13B8}"/>
              </a:ext>
            </a:extLst>
          </p:cNvPr>
          <p:cNvSpPr>
            <a:spLocks noGrp="1"/>
          </p:cNvSpPr>
          <p:nvPr>
            <p:ph type="ctrTitle"/>
          </p:nvPr>
        </p:nvSpPr>
        <p:spPr>
          <a:xfrm>
            <a:off x="892404" y="1122363"/>
            <a:ext cx="9144000" cy="1206058"/>
          </a:xfrm>
        </p:spPr>
        <p:txBody>
          <a:bodyPr/>
          <a:lstStyle/>
          <a:p>
            <a:pPr algn="l"/>
            <a:r>
              <a:rPr lang="en-US" b="1" dirty="0">
                <a:solidFill>
                  <a:schemeClr val="accent4"/>
                </a:solidFill>
              </a:rPr>
              <a:t>Contact Information</a:t>
            </a:r>
          </a:p>
        </p:txBody>
      </p:sp>
      <p:sp>
        <p:nvSpPr>
          <p:cNvPr id="3" name="Subtitle 2">
            <a:extLst>
              <a:ext uri="{FF2B5EF4-FFF2-40B4-BE49-F238E27FC236}">
                <a16:creationId xmlns:a16="http://schemas.microsoft.com/office/drawing/2014/main" id="{0633B192-89DE-5187-062A-B666A2E91F65}"/>
              </a:ext>
            </a:extLst>
          </p:cNvPr>
          <p:cNvSpPr>
            <a:spLocks noGrp="1"/>
          </p:cNvSpPr>
          <p:nvPr>
            <p:ph type="subTitle" idx="1"/>
          </p:nvPr>
        </p:nvSpPr>
        <p:spPr>
          <a:xfrm>
            <a:off x="1904214" y="3016577"/>
            <a:ext cx="8383571" cy="3171546"/>
          </a:xfrm>
        </p:spPr>
        <p:txBody>
          <a:bodyPr>
            <a:normAutofit fontScale="92500" lnSpcReduction="10000"/>
          </a:bodyPr>
          <a:lstStyle/>
          <a:p>
            <a:r>
              <a:rPr lang="en-US" sz="3600" dirty="0"/>
              <a:t>Stacey Riley, CEO</a:t>
            </a:r>
          </a:p>
          <a:p>
            <a:r>
              <a:rPr lang="en-US" sz="3600" dirty="0"/>
              <a:t>Gulf Coast Center for Nonviolence</a:t>
            </a:r>
          </a:p>
          <a:p>
            <a:r>
              <a:rPr lang="en-US" sz="3600" dirty="0"/>
              <a:t>213 Porter Ave.</a:t>
            </a:r>
          </a:p>
          <a:p>
            <a:r>
              <a:rPr lang="en-US" sz="3600" dirty="0"/>
              <a:t>Biloxi, MS 39532</a:t>
            </a:r>
          </a:p>
          <a:p>
            <a:r>
              <a:rPr lang="en-US" sz="3600" dirty="0"/>
              <a:t>228-207-4952</a:t>
            </a:r>
          </a:p>
          <a:p>
            <a:r>
              <a:rPr lang="en-US" sz="3600" dirty="0">
                <a:hlinkClick r:id="rId2"/>
              </a:rPr>
              <a:t>sriley@gccfn.org</a:t>
            </a:r>
            <a:endParaRPr lang="en-US" sz="3600" dirty="0"/>
          </a:p>
        </p:txBody>
      </p:sp>
    </p:spTree>
    <p:extLst>
      <p:ext uri="{BB962C8B-B14F-4D97-AF65-F5344CB8AC3E}">
        <p14:creationId xmlns:p14="http://schemas.microsoft.com/office/powerpoint/2010/main" val="1217330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6B31D3A-84D9-74FF-354D-F107D3440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V="1">
            <a:off x="6333782" y="224369"/>
            <a:ext cx="4607947" cy="6578137"/>
          </a:xfrm>
          <a:prstGeom prst="rect">
            <a:avLst/>
          </a:prstGeom>
        </p:spPr>
      </p:pic>
      <p:pic>
        <p:nvPicPr>
          <p:cNvPr id="16" name="Picture 15">
            <a:extLst>
              <a:ext uri="{FF2B5EF4-FFF2-40B4-BE49-F238E27FC236}">
                <a16:creationId xmlns:a16="http://schemas.microsoft.com/office/drawing/2014/main" id="{D3E2B0F4-A14F-58DC-3C20-9A0796B74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2958" y="308166"/>
            <a:ext cx="4607947" cy="6578137"/>
          </a:xfrm>
          <a:prstGeom prst="rect">
            <a:avLst/>
          </a:prstGeom>
        </p:spPr>
      </p:pic>
      <p:grpSp>
        <p:nvGrpSpPr>
          <p:cNvPr id="4" name="Group 3">
            <a:extLst>
              <a:ext uri="{FF2B5EF4-FFF2-40B4-BE49-F238E27FC236}">
                <a16:creationId xmlns:a16="http://schemas.microsoft.com/office/drawing/2014/main" id="{C5F7FCCA-9CF6-D881-00D6-21EC1C02A69E}"/>
              </a:ext>
            </a:extLst>
          </p:cNvPr>
          <p:cNvGrpSpPr/>
          <p:nvPr/>
        </p:nvGrpSpPr>
        <p:grpSpPr>
          <a:xfrm>
            <a:off x="1328953" y="2787490"/>
            <a:ext cx="4505585" cy="2861046"/>
            <a:chOff x="479601" y="684867"/>
            <a:chExt cx="4505585" cy="2861046"/>
          </a:xfrm>
        </p:grpSpPr>
        <p:sp>
          <p:nvSpPr>
            <p:cNvPr id="9" name="Rectangle: Rounded Corners 8">
              <a:extLst>
                <a:ext uri="{FF2B5EF4-FFF2-40B4-BE49-F238E27FC236}">
                  <a16:creationId xmlns:a16="http://schemas.microsoft.com/office/drawing/2014/main" id="{4FB3C3CA-9DB4-63AD-B0A3-48D15EF098C6}"/>
                </a:ext>
              </a:extLst>
            </p:cNvPr>
            <p:cNvSpPr/>
            <p:nvPr/>
          </p:nvSpPr>
          <p:spPr>
            <a:xfrm>
              <a:off x="479601" y="684867"/>
              <a:ext cx="4505585" cy="286104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Rounded Corners 5">
              <a:extLst>
                <a:ext uri="{FF2B5EF4-FFF2-40B4-BE49-F238E27FC236}">
                  <a16:creationId xmlns:a16="http://schemas.microsoft.com/office/drawing/2014/main" id="{A8BF834B-8087-FA6D-1BB5-9CD495D55069}"/>
                </a:ext>
              </a:extLst>
            </p:cNvPr>
            <p:cNvSpPr txBox="1"/>
            <p:nvPr/>
          </p:nvSpPr>
          <p:spPr>
            <a:xfrm>
              <a:off x="563398" y="768664"/>
              <a:ext cx="4337991" cy="26934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rgbClr val="354863"/>
                  </a:solidFill>
                  <a:latin typeface="+mj-lt"/>
                  <a:ea typeface="+mn-ea"/>
                  <a:cs typeface="+mn-cs"/>
                </a:rPr>
                <a:t>Mission Statement:</a:t>
              </a:r>
            </a:p>
          </p:txBody>
        </p:sp>
      </p:grpSp>
      <p:grpSp>
        <p:nvGrpSpPr>
          <p:cNvPr id="6" name="Group 5">
            <a:extLst>
              <a:ext uri="{FF2B5EF4-FFF2-40B4-BE49-F238E27FC236}">
                <a16:creationId xmlns:a16="http://schemas.microsoft.com/office/drawing/2014/main" id="{63F5F59B-32D7-50FF-ED11-0E220AFD2A61}"/>
              </a:ext>
            </a:extLst>
          </p:cNvPr>
          <p:cNvGrpSpPr/>
          <p:nvPr/>
        </p:nvGrpSpPr>
        <p:grpSpPr>
          <a:xfrm>
            <a:off x="6858082" y="2787490"/>
            <a:ext cx="4505585" cy="2861046"/>
            <a:chOff x="6008730" y="668531"/>
            <a:chExt cx="4505585" cy="2861046"/>
          </a:xfrm>
        </p:grpSpPr>
        <p:sp>
          <p:nvSpPr>
            <p:cNvPr id="7" name="Rectangle: Rounded Corners 6">
              <a:extLst>
                <a:ext uri="{FF2B5EF4-FFF2-40B4-BE49-F238E27FC236}">
                  <a16:creationId xmlns:a16="http://schemas.microsoft.com/office/drawing/2014/main" id="{47839DE5-1E0A-C3DD-6B05-785BFA8D8D22}"/>
                </a:ext>
              </a:extLst>
            </p:cNvPr>
            <p:cNvSpPr/>
            <p:nvPr/>
          </p:nvSpPr>
          <p:spPr>
            <a:xfrm>
              <a:off x="6008730" y="668531"/>
              <a:ext cx="4505585" cy="286104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Rounded Corners 8">
              <a:extLst>
                <a:ext uri="{FF2B5EF4-FFF2-40B4-BE49-F238E27FC236}">
                  <a16:creationId xmlns:a16="http://schemas.microsoft.com/office/drawing/2014/main" id="{1EC9793E-8F90-0EB2-EE13-9388B3FC894B}"/>
                </a:ext>
              </a:extLst>
            </p:cNvPr>
            <p:cNvSpPr txBox="1"/>
            <p:nvPr/>
          </p:nvSpPr>
          <p:spPr>
            <a:xfrm>
              <a:off x="6092527" y="752328"/>
              <a:ext cx="4337991" cy="26934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000000"/>
                  </a:solidFill>
                  <a:latin typeface="Calibri"/>
                  <a:ea typeface="Calibri"/>
                  <a:cs typeface="Calibri"/>
                </a:rPr>
                <a:t>GCCFN is committed to fostering a secure, nurturing, and empowering atmosphere for individuals and families impacted by interpersonal violence and trauma. We deliver holistic, compassionate, and coordinated trauma-informed services that facilitate healing, advocate for justice, and build resilience within our community.</a:t>
              </a:r>
              <a:endParaRPr lang="en-US" sz="1900" kern="1200" dirty="0">
                <a:solidFill>
                  <a:srgbClr val="354863"/>
                </a:solidFill>
                <a:latin typeface="Ubuntu"/>
                <a:ea typeface="+mn-ea"/>
                <a:cs typeface="+mn-cs"/>
              </a:endParaRPr>
            </a:p>
          </p:txBody>
        </p:sp>
      </p:grpSp>
      <p:sp>
        <p:nvSpPr>
          <p:cNvPr id="11" name="Title 1">
            <a:extLst>
              <a:ext uri="{FF2B5EF4-FFF2-40B4-BE49-F238E27FC236}">
                <a16:creationId xmlns:a16="http://schemas.microsoft.com/office/drawing/2014/main" id="{AF5F120D-C0F1-908C-B53F-3C28591A2B38}"/>
              </a:ext>
            </a:extLst>
          </p:cNvPr>
          <p:cNvSpPr txBox="1">
            <a:spLocks/>
          </p:cNvSpPr>
          <p:nvPr/>
        </p:nvSpPr>
        <p:spPr>
          <a:xfrm>
            <a:off x="838200" y="594544"/>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4"/>
                </a:solidFill>
              </a:rPr>
              <a:t>Gulf Coast Center for Nonviolence</a:t>
            </a:r>
          </a:p>
        </p:txBody>
      </p:sp>
    </p:spTree>
    <p:extLst>
      <p:ext uri="{BB962C8B-B14F-4D97-AF65-F5344CB8AC3E}">
        <p14:creationId xmlns:p14="http://schemas.microsoft.com/office/powerpoint/2010/main" val="85770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E500C-CB36-0D00-87AA-1F2ED24867E5}"/>
              </a:ext>
            </a:extLst>
          </p:cNvPr>
          <p:cNvSpPr>
            <a:spLocks noGrp="1"/>
          </p:cNvSpPr>
          <p:nvPr>
            <p:ph type="title"/>
          </p:nvPr>
        </p:nvSpPr>
        <p:spPr/>
        <p:txBody>
          <a:bodyPr/>
          <a:lstStyle/>
          <a:p>
            <a:r>
              <a:rPr lang="en-US" b="1" dirty="0">
                <a:solidFill>
                  <a:schemeClr val="accent4"/>
                </a:solidFill>
              </a:rPr>
              <a:t>Services</a:t>
            </a:r>
            <a:r>
              <a:rPr lang="en-US" dirty="0">
                <a:solidFill>
                  <a:schemeClr val="accent4"/>
                </a:solidFill>
              </a:rPr>
              <a:t> </a:t>
            </a:r>
            <a:r>
              <a:rPr lang="en-US" b="1" dirty="0">
                <a:solidFill>
                  <a:schemeClr val="accent4"/>
                </a:solidFill>
              </a:rPr>
              <a:t>Provided</a:t>
            </a:r>
          </a:p>
        </p:txBody>
      </p:sp>
      <p:sp>
        <p:nvSpPr>
          <p:cNvPr id="4" name="Content Placeholder 3">
            <a:extLst>
              <a:ext uri="{FF2B5EF4-FFF2-40B4-BE49-F238E27FC236}">
                <a16:creationId xmlns:a16="http://schemas.microsoft.com/office/drawing/2014/main" id="{A1630D7D-F52D-F30A-AE9E-80D1C8E1B1A8}"/>
              </a:ext>
            </a:extLst>
          </p:cNvPr>
          <p:cNvSpPr>
            <a:spLocks noGrp="1"/>
          </p:cNvSpPr>
          <p:nvPr>
            <p:ph sz="half" idx="2"/>
          </p:nvPr>
        </p:nvSpPr>
        <p:spPr>
          <a:xfrm>
            <a:off x="6693408" y="859536"/>
            <a:ext cx="4660392" cy="5317427"/>
          </a:xfrm>
        </p:spPr>
        <p:txBody>
          <a:bodyPr>
            <a:normAutofit fontScale="55000" lnSpcReduction="20000"/>
          </a:bodyPr>
          <a:lstStyle/>
          <a:p>
            <a:pPr>
              <a:lnSpc>
                <a:spcPct val="120000"/>
              </a:lnSpc>
            </a:pPr>
            <a:r>
              <a:rPr lang="en-US" altLang="en-US" b="1" dirty="0"/>
              <a:t>Emergency Shelter Services at Two Locations</a:t>
            </a:r>
          </a:p>
          <a:p>
            <a:pPr>
              <a:lnSpc>
                <a:spcPct val="120000"/>
              </a:lnSpc>
            </a:pPr>
            <a:r>
              <a:rPr lang="en-US" altLang="en-US" b="1" dirty="0"/>
              <a:t>Counseling (individual &amp; group)</a:t>
            </a:r>
          </a:p>
          <a:p>
            <a:pPr>
              <a:lnSpc>
                <a:spcPct val="120000"/>
              </a:lnSpc>
            </a:pPr>
            <a:r>
              <a:rPr lang="en-US" altLang="en-US" b="1" dirty="0"/>
              <a:t>Case Management</a:t>
            </a:r>
          </a:p>
          <a:p>
            <a:pPr>
              <a:lnSpc>
                <a:spcPct val="120000"/>
              </a:lnSpc>
            </a:pPr>
            <a:r>
              <a:rPr lang="en-US" altLang="en-US" b="1" dirty="0"/>
              <a:t>Court Advocacy Services</a:t>
            </a:r>
          </a:p>
          <a:p>
            <a:pPr>
              <a:lnSpc>
                <a:spcPct val="120000"/>
              </a:lnSpc>
            </a:pPr>
            <a:r>
              <a:rPr lang="en-US" altLang="en-US" b="1" dirty="0"/>
              <a:t>Civil legal services</a:t>
            </a:r>
          </a:p>
          <a:p>
            <a:pPr>
              <a:lnSpc>
                <a:spcPct val="120000"/>
              </a:lnSpc>
            </a:pPr>
            <a:r>
              <a:rPr lang="en-US" altLang="en-US" b="1" dirty="0"/>
              <a:t>Children's Program, including a Therapeutic Pre-School</a:t>
            </a:r>
          </a:p>
          <a:p>
            <a:pPr>
              <a:lnSpc>
                <a:spcPct val="120000"/>
              </a:lnSpc>
            </a:pPr>
            <a:r>
              <a:rPr lang="en-US" altLang="en-US" b="1" dirty="0"/>
              <a:t>Housing Programs</a:t>
            </a:r>
          </a:p>
          <a:p>
            <a:pPr>
              <a:lnSpc>
                <a:spcPct val="120000"/>
              </a:lnSpc>
            </a:pPr>
            <a:r>
              <a:rPr lang="en-US" altLang="en-US" b="1" dirty="0"/>
              <a:t>Support for survivors of sex trafficking</a:t>
            </a:r>
          </a:p>
          <a:p>
            <a:pPr>
              <a:lnSpc>
                <a:spcPct val="120000"/>
              </a:lnSpc>
            </a:pPr>
            <a:r>
              <a:rPr lang="en-US" altLang="en-US" b="1" dirty="0"/>
              <a:t>Forensics Medical Clinic</a:t>
            </a:r>
          </a:p>
          <a:p>
            <a:pPr>
              <a:lnSpc>
                <a:spcPct val="120000"/>
              </a:lnSpc>
            </a:pPr>
            <a:r>
              <a:rPr lang="en-US" altLang="en-US" b="1" dirty="0"/>
              <a:t>Outreach and Awareness</a:t>
            </a:r>
          </a:p>
          <a:p>
            <a:pPr>
              <a:lnSpc>
                <a:spcPct val="120000"/>
              </a:lnSpc>
            </a:pPr>
            <a:r>
              <a:rPr lang="en-US" altLang="en-US" b="1" dirty="0"/>
              <a:t>Batterer’s Program (Domestic Violence Intervention Program)</a:t>
            </a:r>
          </a:p>
          <a:p>
            <a:pPr>
              <a:lnSpc>
                <a:spcPct val="120000"/>
              </a:lnSpc>
            </a:pPr>
            <a:r>
              <a:rPr lang="en-US" altLang="en-US" b="1" dirty="0"/>
              <a:t>Services to family members and loved ones of homicide victims</a:t>
            </a:r>
          </a:p>
          <a:p>
            <a:pPr>
              <a:lnSpc>
                <a:spcPct val="120000"/>
              </a:lnSpc>
            </a:pPr>
            <a:r>
              <a:rPr lang="en-US" altLang="en-US" b="1" dirty="0"/>
              <a:t>Volunteer Program</a:t>
            </a:r>
            <a:endParaRPr lang="en-US" dirty="0"/>
          </a:p>
        </p:txBody>
      </p:sp>
      <p:pic>
        <p:nvPicPr>
          <p:cNvPr id="16" name="Graphic 15">
            <a:extLst>
              <a:ext uri="{FF2B5EF4-FFF2-40B4-BE49-F238E27FC236}">
                <a16:creationId xmlns:a16="http://schemas.microsoft.com/office/drawing/2014/main" id="{00F70FDB-503E-0A80-D32A-A9B001170A1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3535" y="1403699"/>
            <a:ext cx="3171825" cy="2114550"/>
          </a:xfrm>
          <a:prstGeom prst="rect">
            <a:avLst/>
          </a:prstGeom>
        </p:spPr>
      </p:pic>
      <p:pic>
        <p:nvPicPr>
          <p:cNvPr id="18" name="Graphic 17">
            <a:extLst>
              <a:ext uri="{FF2B5EF4-FFF2-40B4-BE49-F238E27FC236}">
                <a16:creationId xmlns:a16="http://schemas.microsoft.com/office/drawing/2014/main" id="{DAC733E9-6B61-D467-53EF-12FFD7EA535B}"/>
              </a:ext>
            </a:extLst>
          </p:cNvPr>
          <p:cNvPicPr>
            <a:picLocks noChangeAspect="1"/>
          </p:cNvPicPr>
          <p:nvPr/>
        </p:nvPicPr>
        <p:blipFill>
          <a:blip>
            <a:extLst>
              <a:ext uri="{96DAC541-7B7A-43D3-8B79-37D633B846F1}">
                <asvg:svgBlip xmlns:asvg="http://schemas.microsoft.com/office/drawing/2016/SVG/main" r:embed="rId3"/>
              </a:ext>
            </a:extLst>
          </a:blip>
          <a:srcRect l="10744" r="39388"/>
          <a:stretch>
            <a:fillRect/>
          </a:stretch>
        </p:blipFill>
        <p:spPr>
          <a:xfrm>
            <a:off x="3561698" y="2040350"/>
            <a:ext cx="2441449" cy="2452052"/>
          </a:xfrm>
          <a:prstGeom prst="rect">
            <a:avLst/>
          </a:prstGeom>
        </p:spPr>
      </p:pic>
      <p:pic>
        <p:nvPicPr>
          <p:cNvPr id="20" name="Graphic 19">
            <a:extLst>
              <a:ext uri="{FF2B5EF4-FFF2-40B4-BE49-F238E27FC236}">
                <a16:creationId xmlns:a16="http://schemas.microsoft.com/office/drawing/2014/main" id="{54BE2246-6491-CE6B-B947-25A25BEAD8E0}"/>
              </a:ext>
            </a:extLst>
          </p:cNvPr>
          <p:cNvPicPr>
            <a:picLocks noChangeAspect="1"/>
          </p:cNvPicPr>
          <p:nvPr/>
        </p:nvPicPr>
        <p:blipFill>
          <a:blip>
            <a:extLst>
              <a:ext uri="{96DAC541-7B7A-43D3-8B79-37D633B846F1}">
                <asvg:svgBlip xmlns:asvg="http://schemas.microsoft.com/office/drawing/2016/SVG/main" r:embed="rId4"/>
              </a:ext>
            </a:extLst>
          </a:blip>
          <a:srcRect l="18288" r="22253"/>
          <a:stretch>
            <a:fillRect/>
          </a:stretch>
        </p:blipFill>
        <p:spPr>
          <a:xfrm>
            <a:off x="823643" y="3518249"/>
            <a:ext cx="3131978" cy="2965889"/>
          </a:xfrm>
          <a:prstGeom prst="rect">
            <a:avLst/>
          </a:prstGeom>
        </p:spPr>
      </p:pic>
    </p:spTree>
    <p:extLst>
      <p:ext uri="{BB962C8B-B14F-4D97-AF65-F5344CB8AC3E}">
        <p14:creationId xmlns:p14="http://schemas.microsoft.com/office/powerpoint/2010/main" val="552892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CC8930-06DB-6930-824B-CC0E9AB92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101" y="3076003"/>
            <a:ext cx="5953329" cy="3336481"/>
          </a:xfrm>
          <a:prstGeom prst="rect">
            <a:avLst/>
          </a:prstGeom>
        </p:spPr>
      </p:pic>
      <p:sp>
        <p:nvSpPr>
          <p:cNvPr id="2" name="Title 1">
            <a:extLst>
              <a:ext uri="{FF2B5EF4-FFF2-40B4-BE49-F238E27FC236}">
                <a16:creationId xmlns:a16="http://schemas.microsoft.com/office/drawing/2014/main" id="{8380B00C-38C5-9033-3722-651D6441D703}"/>
              </a:ext>
            </a:extLst>
          </p:cNvPr>
          <p:cNvSpPr>
            <a:spLocks noGrp="1"/>
          </p:cNvSpPr>
          <p:nvPr>
            <p:ph type="title"/>
          </p:nvPr>
        </p:nvSpPr>
        <p:spPr/>
        <p:txBody>
          <a:bodyPr/>
          <a:lstStyle/>
          <a:p>
            <a:r>
              <a:rPr lang="en-US" b="1" dirty="0">
                <a:solidFill>
                  <a:schemeClr val="accent4"/>
                </a:solidFill>
              </a:rPr>
              <a:t>What is Domestic Violence? </a:t>
            </a:r>
          </a:p>
        </p:txBody>
      </p:sp>
      <p:sp>
        <p:nvSpPr>
          <p:cNvPr id="3" name="Content Placeholder 2">
            <a:extLst>
              <a:ext uri="{FF2B5EF4-FFF2-40B4-BE49-F238E27FC236}">
                <a16:creationId xmlns:a16="http://schemas.microsoft.com/office/drawing/2014/main" id="{7B1E2FDD-BE3F-346B-13FB-7C5F10FBE342}"/>
              </a:ext>
            </a:extLst>
          </p:cNvPr>
          <p:cNvSpPr>
            <a:spLocks noGrp="1"/>
          </p:cNvSpPr>
          <p:nvPr>
            <p:ph idx="1"/>
          </p:nvPr>
        </p:nvSpPr>
        <p:spPr/>
        <p:txBody>
          <a:bodyPr>
            <a:normAutofit fontScale="85000" lnSpcReduction="20000"/>
          </a:bodyPr>
          <a:lstStyle/>
          <a:p>
            <a:pPr marL="0" indent="0">
              <a:lnSpc>
                <a:spcPct val="110000"/>
              </a:lnSpc>
              <a:spcBef>
                <a:spcPts val="0"/>
              </a:spcBef>
              <a:spcAft>
                <a:spcPts val="600"/>
              </a:spcAft>
              <a:buSzTx/>
              <a:buFontTx/>
              <a:buNone/>
            </a:pPr>
            <a:r>
              <a:rPr lang="en-US" altLang="en-US" dirty="0">
                <a:solidFill>
                  <a:schemeClr val="bg2">
                    <a:lumMod val="10000"/>
                  </a:schemeClr>
                </a:solidFill>
              </a:rPr>
              <a:t>Any incident or pattern of incidents of controlling, coercive or threatening behavior, violence or abuse between those who are or have been intimate partners or family members regardless of gender or sexuality. Domestic abuse isn’t just about violence; it can involve many different types of behavior such as:</a:t>
            </a:r>
            <a:endParaRPr lang="en-US" dirty="0">
              <a:solidFill>
                <a:schemeClr val="bg2">
                  <a:lumMod val="10000"/>
                </a:schemeClr>
              </a:solidFill>
            </a:endParaRPr>
          </a:p>
          <a:p>
            <a:pPr indent="0">
              <a:lnSpc>
                <a:spcPct val="110000"/>
              </a:lnSpc>
              <a:spcBef>
                <a:spcPct val="0"/>
              </a:spcBef>
              <a:spcAft>
                <a:spcPts val="600"/>
              </a:spcAft>
              <a:buSzTx/>
              <a:buFontTx/>
              <a:buNone/>
            </a:pPr>
            <a:endParaRPr lang="en-US" altLang="en-US" dirty="0">
              <a:solidFill>
                <a:schemeClr val="bg2">
                  <a:lumMod val="10000"/>
                </a:schemeClr>
              </a:solidFill>
            </a:endParaRPr>
          </a:p>
          <a:p>
            <a:pPr>
              <a:lnSpc>
                <a:spcPct val="110000"/>
              </a:lnSpc>
              <a:spcBef>
                <a:spcPct val="0"/>
              </a:spcBef>
              <a:spcAft>
                <a:spcPts val="600"/>
              </a:spcAft>
            </a:pPr>
            <a:r>
              <a:rPr lang="en-US" altLang="en-US" dirty="0">
                <a:solidFill>
                  <a:schemeClr val="bg2">
                    <a:lumMod val="10000"/>
                  </a:schemeClr>
                </a:solidFill>
              </a:rPr>
              <a:t>Coercive control</a:t>
            </a:r>
            <a:endParaRPr lang="en-US" altLang="en-US" dirty="0">
              <a:solidFill>
                <a:schemeClr val="bg2">
                  <a:lumMod val="10000"/>
                </a:schemeClr>
              </a:solidFill>
              <a:cs typeface="Arial"/>
            </a:endParaRPr>
          </a:p>
          <a:p>
            <a:pPr>
              <a:lnSpc>
                <a:spcPct val="110000"/>
              </a:lnSpc>
              <a:spcBef>
                <a:spcPct val="0"/>
              </a:spcBef>
              <a:spcAft>
                <a:spcPts val="600"/>
              </a:spcAft>
            </a:pPr>
            <a:r>
              <a:rPr lang="en-US" altLang="en-US" dirty="0">
                <a:solidFill>
                  <a:schemeClr val="bg2">
                    <a:lumMod val="10000"/>
                  </a:schemeClr>
                </a:solidFill>
              </a:rPr>
              <a:t>Physical abuse</a:t>
            </a:r>
            <a:endParaRPr lang="en-US" altLang="en-US" dirty="0">
              <a:solidFill>
                <a:schemeClr val="bg2">
                  <a:lumMod val="10000"/>
                </a:schemeClr>
              </a:solidFill>
              <a:cs typeface="Arial"/>
            </a:endParaRPr>
          </a:p>
          <a:p>
            <a:pPr>
              <a:lnSpc>
                <a:spcPct val="110000"/>
              </a:lnSpc>
              <a:spcBef>
                <a:spcPct val="0"/>
              </a:spcBef>
              <a:spcAft>
                <a:spcPts val="600"/>
              </a:spcAft>
            </a:pPr>
            <a:r>
              <a:rPr lang="en-US" altLang="en-US" dirty="0">
                <a:solidFill>
                  <a:schemeClr val="bg2">
                    <a:lumMod val="10000"/>
                  </a:schemeClr>
                </a:solidFill>
              </a:rPr>
              <a:t>Sexual abuse </a:t>
            </a:r>
            <a:endParaRPr lang="en-US" altLang="en-US" dirty="0">
              <a:solidFill>
                <a:schemeClr val="bg2">
                  <a:lumMod val="10000"/>
                </a:schemeClr>
              </a:solidFill>
              <a:cs typeface="Arial"/>
            </a:endParaRPr>
          </a:p>
          <a:p>
            <a:pPr>
              <a:lnSpc>
                <a:spcPct val="110000"/>
              </a:lnSpc>
              <a:spcBef>
                <a:spcPct val="0"/>
              </a:spcBef>
              <a:spcAft>
                <a:spcPts val="600"/>
              </a:spcAft>
            </a:pPr>
            <a:r>
              <a:rPr lang="en-US" altLang="en-US" dirty="0">
                <a:solidFill>
                  <a:schemeClr val="bg2">
                    <a:lumMod val="10000"/>
                  </a:schemeClr>
                </a:solidFill>
              </a:rPr>
              <a:t>Financial abuse </a:t>
            </a:r>
            <a:endParaRPr lang="en-US" altLang="en-US" dirty="0">
              <a:solidFill>
                <a:schemeClr val="bg2">
                  <a:lumMod val="10000"/>
                </a:schemeClr>
              </a:solidFill>
              <a:cs typeface="Arial"/>
            </a:endParaRPr>
          </a:p>
          <a:p>
            <a:pPr>
              <a:lnSpc>
                <a:spcPct val="110000"/>
              </a:lnSpc>
              <a:spcBef>
                <a:spcPct val="0"/>
              </a:spcBef>
              <a:spcAft>
                <a:spcPts val="600"/>
              </a:spcAft>
            </a:pPr>
            <a:r>
              <a:rPr lang="en-US" altLang="en-US" dirty="0">
                <a:solidFill>
                  <a:schemeClr val="bg2">
                    <a:lumMod val="10000"/>
                  </a:schemeClr>
                </a:solidFill>
              </a:rPr>
              <a:t>Emotional abuse </a:t>
            </a:r>
            <a:endParaRPr lang="en-US" dirty="0">
              <a:solidFill>
                <a:schemeClr val="bg2">
                  <a:lumMod val="10000"/>
                </a:schemeClr>
              </a:solidFill>
            </a:endParaRPr>
          </a:p>
          <a:p>
            <a:endParaRPr lang="en-US" dirty="0"/>
          </a:p>
        </p:txBody>
      </p:sp>
    </p:spTree>
    <p:extLst>
      <p:ext uri="{BB962C8B-B14F-4D97-AF65-F5344CB8AC3E}">
        <p14:creationId xmlns:p14="http://schemas.microsoft.com/office/powerpoint/2010/main" val="385105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C442-A8F0-C62A-AF51-1A892307909F}"/>
              </a:ext>
            </a:extLst>
          </p:cNvPr>
          <p:cNvSpPr>
            <a:spLocks noGrp="1"/>
          </p:cNvSpPr>
          <p:nvPr>
            <p:ph type="ctrTitle"/>
          </p:nvPr>
        </p:nvSpPr>
        <p:spPr>
          <a:xfrm>
            <a:off x="892404" y="1122363"/>
            <a:ext cx="9144000" cy="2387600"/>
          </a:xfrm>
        </p:spPr>
        <p:txBody>
          <a:bodyPr/>
          <a:lstStyle/>
          <a:p>
            <a:pPr algn="l"/>
            <a:r>
              <a:rPr lang="en-US" b="1" dirty="0">
                <a:solidFill>
                  <a:schemeClr val="accent4"/>
                </a:solidFill>
              </a:rPr>
              <a:t>01. Coercive Control</a:t>
            </a:r>
          </a:p>
        </p:txBody>
      </p:sp>
      <p:sp>
        <p:nvSpPr>
          <p:cNvPr id="3" name="Subtitle 2">
            <a:extLst>
              <a:ext uri="{FF2B5EF4-FFF2-40B4-BE49-F238E27FC236}">
                <a16:creationId xmlns:a16="http://schemas.microsoft.com/office/drawing/2014/main" id="{A0CC3674-4222-4E41-E06A-9514207494CF}"/>
              </a:ext>
            </a:extLst>
          </p:cNvPr>
          <p:cNvSpPr>
            <a:spLocks noGrp="1"/>
          </p:cNvSpPr>
          <p:nvPr>
            <p:ph type="subTitle" idx="1"/>
          </p:nvPr>
        </p:nvSpPr>
        <p:spPr>
          <a:xfrm>
            <a:off x="1524000" y="3836709"/>
            <a:ext cx="9144000" cy="676373"/>
          </a:xfrm>
        </p:spPr>
        <p:txBody>
          <a:bodyPr>
            <a:normAutofit/>
          </a:bodyPr>
          <a:lstStyle/>
          <a:p>
            <a:r>
              <a:rPr lang="en-US" sz="3600" dirty="0"/>
              <a:t>The Foundation of Abuse</a:t>
            </a:r>
          </a:p>
        </p:txBody>
      </p:sp>
    </p:spTree>
    <p:extLst>
      <p:ext uri="{BB962C8B-B14F-4D97-AF65-F5344CB8AC3E}">
        <p14:creationId xmlns:p14="http://schemas.microsoft.com/office/powerpoint/2010/main" val="114166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ECAD9-59D5-59A0-43A1-4CE0AB4F72B5}"/>
              </a:ext>
            </a:extLst>
          </p:cNvPr>
          <p:cNvSpPr>
            <a:spLocks noGrp="1"/>
          </p:cNvSpPr>
          <p:nvPr>
            <p:ph type="title"/>
          </p:nvPr>
        </p:nvSpPr>
        <p:spPr>
          <a:xfrm>
            <a:off x="838200" y="894946"/>
            <a:ext cx="10515600" cy="1325563"/>
          </a:xfrm>
        </p:spPr>
        <p:txBody>
          <a:bodyPr/>
          <a:lstStyle/>
          <a:p>
            <a:r>
              <a:rPr lang="en-US" b="1" dirty="0">
                <a:solidFill>
                  <a:schemeClr val="accent4"/>
                </a:solidFill>
              </a:rPr>
              <a:t>Coercive Control</a:t>
            </a:r>
          </a:p>
        </p:txBody>
      </p:sp>
      <p:sp>
        <p:nvSpPr>
          <p:cNvPr id="3" name="Content Placeholder 2">
            <a:extLst>
              <a:ext uri="{FF2B5EF4-FFF2-40B4-BE49-F238E27FC236}">
                <a16:creationId xmlns:a16="http://schemas.microsoft.com/office/drawing/2014/main" id="{0B4FB8D4-9191-8FB7-426B-4FEFD7AB60D2}"/>
              </a:ext>
            </a:extLst>
          </p:cNvPr>
          <p:cNvSpPr>
            <a:spLocks noGrp="1"/>
          </p:cNvSpPr>
          <p:nvPr>
            <p:ph sz="half" idx="1"/>
          </p:nvPr>
        </p:nvSpPr>
        <p:spPr>
          <a:xfrm>
            <a:off x="838200" y="2660903"/>
            <a:ext cx="5181600" cy="2916937"/>
          </a:xfrm>
        </p:spPr>
        <p:txBody>
          <a:bodyPr>
            <a:normAutofit/>
          </a:bodyPr>
          <a:lstStyle/>
          <a:p>
            <a:pPr marL="0" indent="0" algn="ctr">
              <a:buNone/>
            </a:pPr>
            <a:r>
              <a:rPr lang="en-US" dirty="0"/>
              <a:t>A pattern of behavior of behavior which seeks to take away the victim’s </a:t>
            </a:r>
            <a:r>
              <a:rPr lang="en-US" b="1" dirty="0"/>
              <a:t>liberty or freedom</a:t>
            </a:r>
            <a:r>
              <a:rPr lang="en-US" dirty="0"/>
              <a:t> and to strip away their </a:t>
            </a:r>
            <a:r>
              <a:rPr lang="en-US" b="1" dirty="0"/>
              <a:t>sense of self</a:t>
            </a:r>
            <a:endParaRPr lang="en-US" dirty="0"/>
          </a:p>
        </p:txBody>
      </p:sp>
      <p:pic>
        <p:nvPicPr>
          <p:cNvPr id="8" name="Graphic 7">
            <a:extLst>
              <a:ext uri="{FF2B5EF4-FFF2-40B4-BE49-F238E27FC236}">
                <a16:creationId xmlns:a16="http://schemas.microsoft.com/office/drawing/2014/main" id="{EB342FAE-6D14-8AD5-1873-D17D5032C6E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875136" y="1160627"/>
            <a:ext cx="4264655" cy="4802427"/>
          </a:xfrm>
          <a:prstGeom prst="rect">
            <a:avLst/>
          </a:prstGeom>
        </p:spPr>
      </p:pic>
    </p:spTree>
    <p:extLst>
      <p:ext uri="{BB962C8B-B14F-4D97-AF65-F5344CB8AC3E}">
        <p14:creationId xmlns:p14="http://schemas.microsoft.com/office/powerpoint/2010/main" val="3941188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3EEC-D725-BE82-2247-EEC77C248F6C}"/>
              </a:ext>
            </a:extLst>
          </p:cNvPr>
          <p:cNvSpPr>
            <a:spLocks noGrp="1"/>
          </p:cNvSpPr>
          <p:nvPr>
            <p:ph type="title"/>
          </p:nvPr>
        </p:nvSpPr>
        <p:spPr>
          <a:xfrm>
            <a:off x="838199" y="676021"/>
            <a:ext cx="10088881" cy="1325563"/>
          </a:xfrm>
        </p:spPr>
        <p:txBody>
          <a:bodyPr/>
          <a:lstStyle/>
          <a:p>
            <a:r>
              <a:rPr lang="en-US" b="1" dirty="0">
                <a:solidFill>
                  <a:schemeClr val="accent4"/>
                </a:solidFill>
              </a:rPr>
              <a:t>How Do Abusers Gain Power And Control?</a:t>
            </a:r>
          </a:p>
        </p:txBody>
      </p:sp>
      <p:sp>
        <p:nvSpPr>
          <p:cNvPr id="3" name="Google Shape;319;p43">
            <a:extLst>
              <a:ext uri="{FF2B5EF4-FFF2-40B4-BE49-F238E27FC236}">
                <a16:creationId xmlns:a16="http://schemas.microsoft.com/office/drawing/2014/main" id="{7D2E7E84-26E6-5861-7036-E0A6255FD213}"/>
              </a:ext>
            </a:extLst>
          </p:cNvPr>
          <p:cNvSpPr/>
          <p:nvPr/>
        </p:nvSpPr>
        <p:spPr>
          <a:xfrm>
            <a:off x="2058959" y="2638445"/>
            <a:ext cx="428506" cy="404099"/>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6">
                  <a:lumMod val="50000"/>
                </a:schemeClr>
              </a:solidFill>
              <a:latin typeface="Ubuntu" panose="020B0504030602030204" pitchFamily="34" charset="0"/>
            </a:endParaRPr>
          </a:p>
        </p:txBody>
      </p:sp>
      <p:grpSp>
        <p:nvGrpSpPr>
          <p:cNvPr id="4" name="Google Shape;320;p43">
            <a:extLst>
              <a:ext uri="{FF2B5EF4-FFF2-40B4-BE49-F238E27FC236}">
                <a16:creationId xmlns:a16="http://schemas.microsoft.com/office/drawing/2014/main" id="{59EE813C-8417-6963-0CD3-7F1CEDF12D86}"/>
              </a:ext>
            </a:extLst>
          </p:cNvPr>
          <p:cNvGrpSpPr/>
          <p:nvPr/>
        </p:nvGrpSpPr>
        <p:grpSpPr>
          <a:xfrm>
            <a:off x="5694168" y="2598040"/>
            <a:ext cx="428490" cy="404095"/>
            <a:chOff x="-34776500" y="2631825"/>
            <a:chExt cx="291450" cy="291450"/>
          </a:xfrm>
        </p:grpSpPr>
        <p:sp>
          <p:nvSpPr>
            <p:cNvPr id="5" name="Google Shape;321;p43">
              <a:extLst>
                <a:ext uri="{FF2B5EF4-FFF2-40B4-BE49-F238E27FC236}">
                  <a16:creationId xmlns:a16="http://schemas.microsoft.com/office/drawing/2014/main" id="{806CA697-A771-E487-DD1E-A5AF29C19886}"/>
                </a:ext>
              </a:extLst>
            </p:cNvPr>
            <p:cNvSpPr/>
            <p:nvPr/>
          </p:nvSpPr>
          <p:spPr>
            <a:xfrm>
              <a:off x="-34691425" y="2666500"/>
              <a:ext cx="120525" cy="154400"/>
            </a:xfrm>
            <a:custGeom>
              <a:avLst/>
              <a:gdLst/>
              <a:ahLst/>
              <a:cxnLst/>
              <a:rect l="l" t="t" r="r" b="b"/>
              <a:pathLst>
                <a:path w="4821" h="6176" extrusionOk="0">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Ubuntu" panose="020B0504030602030204" pitchFamily="34" charset="0"/>
              </a:endParaRPr>
            </a:p>
          </p:txBody>
        </p:sp>
        <p:sp>
          <p:nvSpPr>
            <p:cNvPr id="6" name="Google Shape;322;p43">
              <a:extLst>
                <a:ext uri="{FF2B5EF4-FFF2-40B4-BE49-F238E27FC236}">
                  <a16:creationId xmlns:a16="http://schemas.microsoft.com/office/drawing/2014/main" id="{EEC80A8A-54C6-0F2A-C8F9-34BF6BA6AC46}"/>
                </a:ext>
              </a:extLst>
            </p:cNvPr>
            <p:cNvSpPr/>
            <p:nvPr/>
          </p:nvSpPr>
          <p:spPr>
            <a:xfrm>
              <a:off x="-34656775" y="2837400"/>
              <a:ext cx="51200" cy="51225"/>
            </a:xfrm>
            <a:custGeom>
              <a:avLst/>
              <a:gdLst/>
              <a:ahLst/>
              <a:cxnLst/>
              <a:rect l="l" t="t" r="r" b="b"/>
              <a:pathLst>
                <a:path w="2048" h="2049" extrusionOk="0">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Ubuntu" panose="020B0504030602030204" pitchFamily="34" charset="0"/>
              </a:endParaRPr>
            </a:p>
          </p:txBody>
        </p:sp>
        <p:sp>
          <p:nvSpPr>
            <p:cNvPr id="7" name="Google Shape;323;p43">
              <a:extLst>
                <a:ext uri="{FF2B5EF4-FFF2-40B4-BE49-F238E27FC236}">
                  <a16:creationId xmlns:a16="http://schemas.microsoft.com/office/drawing/2014/main" id="{317AD98B-03A9-A0B7-5A9E-CF4413C31EE5}"/>
                </a:ext>
              </a:extLst>
            </p:cNvPr>
            <p:cNvSpPr/>
            <p:nvPr/>
          </p:nvSpPr>
          <p:spPr>
            <a:xfrm>
              <a:off x="-34776500" y="2631825"/>
              <a:ext cx="291450" cy="291450"/>
            </a:xfrm>
            <a:custGeom>
              <a:avLst/>
              <a:gdLst/>
              <a:ahLst/>
              <a:cxnLst/>
              <a:rect l="l" t="t" r="r" b="b"/>
              <a:pathLst>
                <a:path w="11658" h="11658" extrusionOk="0">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Ubuntu" panose="020B0504030602030204" pitchFamily="34" charset="0"/>
              </a:endParaRPr>
            </a:p>
          </p:txBody>
        </p:sp>
      </p:grpSp>
      <p:sp>
        <p:nvSpPr>
          <p:cNvPr id="8" name="Google Shape;324;p43">
            <a:extLst>
              <a:ext uri="{FF2B5EF4-FFF2-40B4-BE49-F238E27FC236}">
                <a16:creationId xmlns:a16="http://schemas.microsoft.com/office/drawing/2014/main" id="{92AA614A-EA14-5492-6AB1-821244947B8C}"/>
              </a:ext>
            </a:extLst>
          </p:cNvPr>
          <p:cNvSpPr/>
          <p:nvPr/>
        </p:nvSpPr>
        <p:spPr>
          <a:xfrm>
            <a:off x="9326876" y="2541801"/>
            <a:ext cx="433476" cy="572721"/>
          </a:xfrm>
          <a:custGeom>
            <a:avLst/>
            <a:gdLst/>
            <a:ahLst/>
            <a:cxnLst/>
            <a:rect l="l" t="t" r="r" b="b"/>
            <a:pathLst>
              <a:path w="13794" h="18225" extrusionOk="0">
                <a:moveTo>
                  <a:pt x="6897" y="2190"/>
                </a:moveTo>
                <a:cubicBezTo>
                  <a:pt x="8977" y="2190"/>
                  <a:pt x="10671" y="3884"/>
                  <a:pt x="10671" y="5964"/>
                </a:cubicBezTo>
                <a:lnTo>
                  <a:pt x="10671" y="6949"/>
                </a:lnTo>
                <a:lnTo>
                  <a:pt x="3118" y="6949"/>
                </a:lnTo>
                <a:lnTo>
                  <a:pt x="3118" y="5964"/>
                </a:lnTo>
                <a:cubicBezTo>
                  <a:pt x="3118" y="3884"/>
                  <a:pt x="4817" y="2190"/>
                  <a:pt x="6897" y="2190"/>
                </a:cubicBezTo>
                <a:close/>
                <a:moveTo>
                  <a:pt x="6897" y="600"/>
                </a:moveTo>
                <a:cubicBezTo>
                  <a:pt x="9852" y="600"/>
                  <a:pt x="12261" y="3009"/>
                  <a:pt x="12261" y="5964"/>
                </a:cubicBezTo>
                <a:lnTo>
                  <a:pt x="12261" y="7116"/>
                </a:lnTo>
                <a:cubicBezTo>
                  <a:pt x="11985" y="7006"/>
                  <a:pt x="11656" y="6949"/>
                  <a:pt x="11275" y="6949"/>
                </a:cubicBezTo>
                <a:lnTo>
                  <a:pt x="11275" y="5964"/>
                </a:lnTo>
                <a:cubicBezTo>
                  <a:pt x="11275" y="3556"/>
                  <a:pt x="9305" y="1586"/>
                  <a:pt x="6897" y="1586"/>
                </a:cubicBezTo>
                <a:cubicBezTo>
                  <a:pt x="4488" y="1586"/>
                  <a:pt x="2518" y="3556"/>
                  <a:pt x="2518" y="5964"/>
                </a:cubicBezTo>
                <a:lnTo>
                  <a:pt x="2518" y="6949"/>
                </a:lnTo>
                <a:lnTo>
                  <a:pt x="2461" y="6949"/>
                </a:lnTo>
                <a:cubicBezTo>
                  <a:pt x="2133" y="6949"/>
                  <a:pt x="1804" y="7006"/>
                  <a:pt x="1533" y="7116"/>
                </a:cubicBezTo>
                <a:lnTo>
                  <a:pt x="1533" y="5964"/>
                </a:lnTo>
                <a:cubicBezTo>
                  <a:pt x="1533" y="3009"/>
                  <a:pt x="3941" y="600"/>
                  <a:pt x="6897" y="600"/>
                </a:cubicBezTo>
                <a:close/>
                <a:moveTo>
                  <a:pt x="11275" y="7497"/>
                </a:moveTo>
                <a:cubicBezTo>
                  <a:pt x="12370" y="7497"/>
                  <a:pt x="13189" y="8372"/>
                  <a:pt x="13189" y="9415"/>
                </a:cubicBezTo>
                <a:lnTo>
                  <a:pt x="13189" y="11328"/>
                </a:lnTo>
                <a:cubicBezTo>
                  <a:pt x="13189" y="14778"/>
                  <a:pt x="10343" y="17625"/>
                  <a:pt x="6897" y="17625"/>
                </a:cubicBezTo>
                <a:cubicBezTo>
                  <a:pt x="3394" y="17625"/>
                  <a:pt x="600" y="14778"/>
                  <a:pt x="600" y="11328"/>
                </a:cubicBezTo>
                <a:lnTo>
                  <a:pt x="600" y="9415"/>
                </a:lnTo>
                <a:cubicBezTo>
                  <a:pt x="600" y="8372"/>
                  <a:pt x="1423" y="7497"/>
                  <a:pt x="2461" y="7497"/>
                </a:cubicBezTo>
                <a:close/>
                <a:moveTo>
                  <a:pt x="6897" y="0"/>
                </a:moveTo>
                <a:cubicBezTo>
                  <a:pt x="3613" y="0"/>
                  <a:pt x="929" y="2680"/>
                  <a:pt x="929" y="5964"/>
                </a:cubicBezTo>
                <a:lnTo>
                  <a:pt x="929" y="7497"/>
                </a:lnTo>
                <a:cubicBezTo>
                  <a:pt x="329" y="7935"/>
                  <a:pt x="0" y="8648"/>
                  <a:pt x="0" y="9415"/>
                </a:cubicBezTo>
                <a:lnTo>
                  <a:pt x="0" y="11328"/>
                </a:lnTo>
                <a:cubicBezTo>
                  <a:pt x="0" y="15107"/>
                  <a:pt x="3065" y="18224"/>
                  <a:pt x="6897" y="18224"/>
                </a:cubicBezTo>
                <a:cubicBezTo>
                  <a:pt x="10671" y="18224"/>
                  <a:pt x="13793" y="15107"/>
                  <a:pt x="13793" y="11328"/>
                </a:cubicBezTo>
                <a:lnTo>
                  <a:pt x="13793" y="9415"/>
                </a:lnTo>
                <a:cubicBezTo>
                  <a:pt x="13793" y="8648"/>
                  <a:pt x="13408" y="7935"/>
                  <a:pt x="12860" y="7497"/>
                </a:cubicBezTo>
                <a:lnTo>
                  <a:pt x="12860" y="5964"/>
                </a:lnTo>
                <a:cubicBezTo>
                  <a:pt x="12860" y="2680"/>
                  <a:pt x="10181" y="0"/>
                  <a:pt x="6897" y="0"/>
                </a:cubicBezTo>
                <a:close/>
              </a:path>
            </a:pathLst>
          </a:custGeom>
          <a:solidFill>
            <a:srgbClr val="2A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Ubuntu" panose="020B0504030602030204" pitchFamily="34" charset="0"/>
            </a:endParaRPr>
          </a:p>
        </p:txBody>
      </p:sp>
      <p:sp>
        <p:nvSpPr>
          <p:cNvPr id="9" name="Google Shape;313;p43">
            <a:extLst>
              <a:ext uri="{FF2B5EF4-FFF2-40B4-BE49-F238E27FC236}">
                <a16:creationId xmlns:a16="http://schemas.microsoft.com/office/drawing/2014/main" id="{523E0875-BA09-F88F-CA4E-620630C44123}"/>
              </a:ext>
            </a:extLst>
          </p:cNvPr>
          <p:cNvSpPr txBox="1">
            <a:spLocks/>
          </p:cNvSpPr>
          <p:nvPr/>
        </p:nvSpPr>
        <p:spPr>
          <a:xfrm>
            <a:off x="637912" y="3226950"/>
            <a:ext cx="3270600" cy="4041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US" sz="2400" b="1" dirty="0">
                <a:solidFill>
                  <a:schemeClr val="accent2"/>
                </a:solidFill>
                <a:latin typeface="+mj-lt"/>
              </a:rPr>
              <a:t>Romance</a:t>
            </a:r>
          </a:p>
        </p:txBody>
      </p:sp>
      <p:sp>
        <p:nvSpPr>
          <p:cNvPr id="10" name="Google Shape;314;p43">
            <a:extLst>
              <a:ext uri="{FF2B5EF4-FFF2-40B4-BE49-F238E27FC236}">
                <a16:creationId xmlns:a16="http://schemas.microsoft.com/office/drawing/2014/main" id="{FD326C2E-941B-7ECB-F665-3F8AB2649139}"/>
              </a:ext>
            </a:extLst>
          </p:cNvPr>
          <p:cNvSpPr txBox="1">
            <a:spLocks/>
          </p:cNvSpPr>
          <p:nvPr/>
        </p:nvSpPr>
        <p:spPr>
          <a:xfrm>
            <a:off x="8373014" y="3226950"/>
            <a:ext cx="2341200" cy="404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US" sz="2400" b="1" dirty="0">
                <a:solidFill>
                  <a:schemeClr val="accent2"/>
                </a:solidFill>
                <a:latin typeface="+mj-lt"/>
              </a:rPr>
              <a:t>Dependence</a:t>
            </a:r>
          </a:p>
        </p:txBody>
      </p:sp>
      <p:sp>
        <p:nvSpPr>
          <p:cNvPr id="11" name="Google Shape;315;p43">
            <a:extLst>
              <a:ext uri="{FF2B5EF4-FFF2-40B4-BE49-F238E27FC236}">
                <a16:creationId xmlns:a16="http://schemas.microsoft.com/office/drawing/2014/main" id="{39D7DB5F-A788-0F85-747A-65BF94FEB0E7}"/>
              </a:ext>
            </a:extLst>
          </p:cNvPr>
          <p:cNvSpPr txBox="1">
            <a:spLocks/>
          </p:cNvSpPr>
          <p:nvPr/>
        </p:nvSpPr>
        <p:spPr>
          <a:xfrm>
            <a:off x="4228995" y="3226950"/>
            <a:ext cx="3358836" cy="404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US" sz="2400" b="1" dirty="0">
                <a:solidFill>
                  <a:schemeClr val="accent2"/>
                </a:solidFill>
                <a:latin typeface="+mj-lt"/>
              </a:rPr>
              <a:t>Love Turns Abusive</a:t>
            </a:r>
          </a:p>
        </p:txBody>
      </p:sp>
      <p:sp>
        <p:nvSpPr>
          <p:cNvPr id="12" name="Google Shape;316;p43">
            <a:extLst>
              <a:ext uri="{FF2B5EF4-FFF2-40B4-BE49-F238E27FC236}">
                <a16:creationId xmlns:a16="http://schemas.microsoft.com/office/drawing/2014/main" id="{8A9185A0-0EF7-D9EA-EE2C-03F97C0EF929}"/>
              </a:ext>
            </a:extLst>
          </p:cNvPr>
          <p:cNvSpPr txBox="1">
            <a:spLocks/>
          </p:cNvSpPr>
          <p:nvPr/>
        </p:nvSpPr>
        <p:spPr>
          <a:xfrm>
            <a:off x="907422" y="3722771"/>
            <a:ext cx="2731581" cy="23481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dirty="0">
                <a:solidFill>
                  <a:schemeClr val="bg2">
                    <a:lumMod val="10000"/>
                  </a:schemeClr>
                </a:solidFill>
                <a:latin typeface="+mj-lt"/>
              </a:rPr>
              <a:t>Whirlwind, fairy tale</a:t>
            </a:r>
          </a:p>
          <a:p>
            <a:pPr>
              <a:lnSpc>
                <a:spcPct val="100000"/>
              </a:lnSpc>
              <a:spcBef>
                <a:spcPts val="0"/>
              </a:spcBef>
            </a:pPr>
            <a:r>
              <a:rPr lang="en-US" sz="2000" dirty="0">
                <a:solidFill>
                  <a:schemeClr val="bg2">
                    <a:lumMod val="10000"/>
                  </a:schemeClr>
                </a:solidFill>
                <a:latin typeface="+mj-lt"/>
              </a:rPr>
              <a:t>Love-bombing</a:t>
            </a:r>
          </a:p>
          <a:p>
            <a:pPr>
              <a:lnSpc>
                <a:spcPct val="100000"/>
              </a:lnSpc>
              <a:spcBef>
                <a:spcPts val="0"/>
              </a:spcBef>
            </a:pPr>
            <a:r>
              <a:rPr lang="en-US" sz="2000" dirty="0">
                <a:solidFill>
                  <a:schemeClr val="bg2">
                    <a:lumMod val="10000"/>
                  </a:schemeClr>
                </a:solidFill>
                <a:latin typeface="+mj-lt"/>
              </a:rPr>
              <a:t>Gain trust and confidence</a:t>
            </a:r>
          </a:p>
          <a:p>
            <a:pPr>
              <a:lnSpc>
                <a:spcPct val="100000"/>
              </a:lnSpc>
              <a:spcBef>
                <a:spcPts val="0"/>
              </a:spcBef>
            </a:pPr>
            <a:r>
              <a:rPr lang="en-US" sz="2000" dirty="0">
                <a:solidFill>
                  <a:schemeClr val="bg2">
                    <a:lumMod val="10000"/>
                  </a:schemeClr>
                </a:solidFill>
                <a:latin typeface="+mj-lt"/>
              </a:rPr>
              <a:t>Safe space to confess secrets, shame, and fears</a:t>
            </a:r>
          </a:p>
        </p:txBody>
      </p:sp>
      <p:sp>
        <p:nvSpPr>
          <p:cNvPr id="13" name="Google Shape;317;p43">
            <a:extLst>
              <a:ext uri="{FF2B5EF4-FFF2-40B4-BE49-F238E27FC236}">
                <a16:creationId xmlns:a16="http://schemas.microsoft.com/office/drawing/2014/main" id="{A62F9E20-557B-9621-837F-8E8B7B120C71}"/>
              </a:ext>
            </a:extLst>
          </p:cNvPr>
          <p:cNvSpPr txBox="1">
            <a:spLocks/>
          </p:cNvSpPr>
          <p:nvPr/>
        </p:nvSpPr>
        <p:spPr>
          <a:xfrm>
            <a:off x="4542622" y="3682322"/>
            <a:ext cx="2731582" cy="226072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dirty="0">
                <a:solidFill>
                  <a:schemeClr val="bg2">
                    <a:lumMod val="10000"/>
                  </a:schemeClr>
                </a:solidFill>
                <a:latin typeface="+mj-lt"/>
              </a:rPr>
              <a:t>Jealousy and possession</a:t>
            </a:r>
          </a:p>
          <a:p>
            <a:pPr>
              <a:lnSpc>
                <a:spcPct val="100000"/>
              </a:lnSpc>
              <a:spcBef>
                <a:spcPts val="0"/>
              </a:spcBef>
            </a:pPr>
            <a:r>
              <a:rPr lang="en-US" sz="2000" dirty="0">
                <a:solidFill>
                  <a:schemeClr val="bg2">
                    <a:lumMod val="10000"/>
                  </a:schemeClr>
                </a:solidFill>
                <a:latin typeface="+mj-lt"/>
              </a:rPr>
              <a:t>Laying foundation for sets of rules</a:t>
            </a:r>
          </a:p>
          <a:p>
            <a:pPr>
              <a:lnSpc>
                <a:spcPct val="100000"/>
              </a:lnSpc>
              <a:spcBef>
                <a:spcPts val="0"/>
              </a:spcBef>
            </a:pPr>
            <a:r>
              <a:rPr lang="en-US" sz="2000" dirty="0">
                <a:solidFill>
                  <a:schemeClr val="bg2">
                    <a:lumMod val="10000"/>
                  </a:schemeClr>
                </a:solidFill>
                <a:latin typeface="+mj-lt"/>
              </a:rPr>
              <a:t>Critical of what “makes you, you.” </a:t>
            </a:r>
          </a:p>
        </p:txBody>
      </p:sp>
      <p:sp>
        <p:nvSpPr>
          <p:cNvPr id="14" name="Google Shape;318;p43">
            <a:extLst>
              <a:ext uri="{FF2B5EF4-FFF2-40B4-BE49-F238E27FC236}">
                <a16:creationId xmlns:a16="http://schemas.microsoft.com/office/drawing/2014/main" id="{DE2D2923-9A80-7A27-66FA-08D889D3B6E2}"/>
              </a:ext>
            </a:extLst>
          </p:cNvPr>
          <p:cNvSpPr txBox="1">
            <a:spLocks/>
          </p:cNvSpPr>
          <p:nvPr/>
        </p:nvSpPr>
        <p:spPr>
          <a:xfrm>
            <a:off x="8177823" y="3682322"/>
            <a:ext cx="2731582" cy="1418049"/>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dirty="0">
                <a:solidFill>
                  <a:schemeClr val="bg2">
                    <a:lumMod val="10000"/>
                  </a:schemeClr>
                </a:solidFill>
                <a:latin typeface="+mj-lt"/>
              </a:rPr>
              <a:t>Merging finances</a:t>
            </a:r>
          </a:p>
          <a:p>
            <a:pPr>
              <a:lnSpc>
                <a:spcPct val="100000"/>
              </a:lnSpc>
              <a:spcBef>
                <a:spcPts val="0"/>
              </a:spcBef>
            </a:pPr>
            <a:r>
              <a:rPr lang="en-US" sz="2000" dirty="0">
                <a:solidFill>
                  <a:schemeClr val="bg2">
                    <a:lumMod val="10000"/>
                  </a:schemeClr>
                </a:solidFill>
                <a:latin typeface="+mj-lt"/>
              </a:rPr>
              <a:t>Isolation from friends and family </a:t>
            </a:r>
          </a:p>
          <a:p>
            <a:pPr>
              <a:lnSpc>
                <a:spcPct val="100000"/>
              </a:lnSpc>
              <a:spcBef>
                <a:spcPts val="0"/>
              </a:spcBef>
            </a:pPr>
            <a:r>
              <a:rPr lang="en-US" sz="2000" dirty="0">
                <a:solidFill>
                  <a:schemeClr val="bg2">
                    <a:lumMod val="10000"/>
                  </a:schemeClr>
                </a:solidFill>
                <a:latin typeface="+mj-lt"/>
              </a:rPr>
              <a:t>Surveillance </a:t>
            </a:r>
          </a:p>
        </p:txBody>
      </p:sp>
    </p:spTree>
    <p:extLst>
      <p:ext uri="{BB962C8B-B14F-4D97-AF65-F5344CB8AC3E}">
        <p14:creationId xmlns:p14="http://schemas.microsoft.com/office/powerpoint/2010/main" val="2584858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3A2119-9F24-56EF-BD42-365AD7C5629D}"/>
              </a:ext>
            </a:extLst>
          </p:cNvPr>
          <p:cNvSpPr>
            <a:spLocks noGrp="1"/>
          </p:cNvSpPr>
          <p:nvPr>
            <p:ph type="title"/>
          </p:nvPr>
        </p:nvSpPr>
        <p:spPr>
          <a:xfrm>
            <a:off x="838200" y="894946"/>
            <a:ext cx="10515600" cy="1325563"/>
          </a:xfrm>
        </p:spPr>
        <p:txBody>
          <a:bodyPr/>
          <a:lstStyle/>
          <a:p>
            <a:r>
              <a:rPr lang="en-US" b="1" dirty="0">
                <a:solidFill>
                  <a:schemeClr val="accent4"/>
                </a:solidFill>
              </a:rPr>
              <a:t>Tools to Maintain </a:t>
            </a:r>
            <a:br>
              <a:rPr lang="en-US" b="1" dirty="0">
                <a:solidFill>
                  <a:schemeClr val="accent4"/>
                </a:solidFill>
              </a:rPr>
            </a:br>
            <a:r>
              <a:rPr lang="en-US" b="1" dirty="0">
                <a:solidFill>
                  <a:schemeClr val="accent4"/>
                </a:solidFill>
              </a:rPr>
              <a:t>Power and Control</a:t>
            </a:r>
          </a:p>
        </p:txBody>
      </p:sp>
      <p:sp>
        <p:nvSpPr>
          <p:cNvPr id="4" name="Content Placeholder 2">
            <a:extLst>
              <a:ext uri="{FF2B5EF4-FFF2-40B4-BE49-F238E27FC236}">
                <a16:creationId xmlns:a16="http://schemas.microsoft.com/office/drawing/2014/main" id="{D3308156-AFE4-3E8D-9136-0FBB2636806F}"/>
              </a:ext>
            </a:extLst>
          </p:cNvPr>
          <p:cNvSpPr txBox="1">
            <a:spLocks/>
          </p:cNvSpPr>
          <p:nvPr/>
        </p:nvSpPr>
        <p:spPr>
          <a:xfrm>
            <a:off x="838200" y="2660903"/>
            <a:ext cx="5181600" cy="3490515"/>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lnSpc>
                <a:spcPct val="120000"/>
              </a:lnSpc>
            </a:pPr>
            <a:r>
              <a:rPr lang="en-US">
                <a:solidFill>
                  <a:schemeClr val="bg2">
                    <a:lumMod val="10000"/>
                  </a:schemeClr>
                </a:solidFill>
                <a:latin typeface="+mj-lt"/>
              </a:rPr>
              <a:t>Coercion and Threats</a:t>
            </a:r>
          </a:p>
          <a:p>
            <a:pPr marL="285750">
              <a:lnSpc>
                <a:spcPct val="120000"/>
              </a:lnSpc>
            </a:pPr>
            <a:r>
              <a:rPr lang="en-US">
                <a:solidFill>
                  <a:schemeClr val="bg2">
                    <a:lumMod val="10000"/>
                  </a:schemeClr>
                </a:solidFill>
                <a:latin typeface="+mj-lt"/>
              </a:rPr>
              <a:t>Emotional Abuse</a:t>
            </a:r>
          </a:p>
          <a:p>
            <a:pPr marL="285750">
              <a:lnSpc>
                <a:spcPct val="120000"/>
              </a:lnSpc>
            </a:pPr>
            <a:r>
              <a:rPr lang="en-US">
                <a:solidFill>
                  <a:schemeClr val="bg2">
                    <a:lumMod val="10000"/>
                  </a:schemeClr>
                </a:solidFill>
                <a:latin typeface="+mj-lt"/>
              </a:rPr>
              <a:t>Intimidation</a:t>
            </a:r>
          </a:p>
          <a:p>
            <a:pPr marL="285750">
              <a:lnSpc>
                <a:spcPct val="120000"/>
              </a:lnSpc>
            </a:pPr>
            <a:r>
              <a:rPr lang="en-US">
                <a:solidFill>
                  <a:schemeClr val="bg2">
                    <a:lumMod val="10000"/>
                  </a:schemeClr>
                </a:solidFill>
                <a:latin typeface="+mj-lt"/>
              </a:rPr>
              <a:t>Isolation</a:t>
            </a:r>
          </a:p>
          <a:p>
            <a:pPr marL="285750">
              <a:lnSpc>
                <a:spcPct val="120000"/>
              </a:lnSpc>
            </a:pPr>
            <a:r>
              <a:rPr lang="en-US">
                <a:solidFill>
                  <a:schemeClr val="bg2">
                    <a:lumMod val="10000"/>
                  </a:schemeClr>
                </a:solidFill>
                <a:latin typeface="+mj-lt"/>
              </a:rPr>
              <a:t>Minimizing, Denying, Blaming</a:t>
            </a:r>
          </a:p>
          <a:p>
            <a:pPr marL="285750">
              <a:lnSpc>
                <a:spcPct val="120000"/>
              </a:lnSpc>
            </a:pPr>
            <a:r>
              <a:rPr lang="en-US">
                <a:solidFill>
                  <a:schemeClr val="bg2">
                    <a:lumMod val="10000"/>
                  </a:schemeClr>
                </a:solidFill>
                <a:latin typeface="+mj-lt"/>
              </a:rPr>
              <a:t>Using Children</a:t>
            </a:r>
          </a:p>
          <a:p>
            <a:pPr marL="285750">
              <a:lnSpc>
                <a:spcPct val="120000"/>
              </a:lnSpc>
            </a:pPr>
            <a:r>
              <a:rPr lang="en-US">
                <a:solidFill>
                  <a:schemeClr val="bg2">
                    <a:lumMod val="10000"/>
                  </a:schemeClr>
                </a:solidFill>
                <a:latin typeface="+mj-lt"/>
              </a:rPr>
              <a:t>Economic Abuse</a:t>
            </a:r>
          </a:p>
          <a:p>
            <a:pPr marL="285750">
              <a:lnSpc>
                <a:spcPct val="120000"/>
              </a:lnSpc>
            </a:pPr>
            <a:r>
              <a:rPr lang="en-US">
                <a:solidFill>
                  <a:schemeClr val="bg2">
                    <a:lumMod val="10000"/>
                  </a:schemeClr>
                </a:solidFill>
                <a:latin typeface="+mj-lt"/>
              </a:rPr>
              <a:t>Male Privilege</a:t>
            </a:r>
            <a:endParaRPr lang="en-US" dirty="0">
              <a:solidFill>
                <a:schemeClr val="bg2">
                  <a:lumMod val="10000"/>
                </a:schemeClr>
              </a:solidFill>
              <a:latin typeface="+mj-lt"/>
            </a:endParaRPr>
          </a:p>
        </p:txBody>
      </p:sp>
      <p:pic>
        <p:nvPicPr>
          <p:cNvPr id="12" name="Picture 11">
            <a:extLst>
              <a:ext uri="{FF2B5EF4-FFF2-40B4-BE49-F238E27FC236}">
                <a16:creationId xmlns:a16="http://schemas.microsoft.com/office/drawing/2014/main" id="{4E27AB11-1837-3A62-A1D0-3C69FA48E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979" y="632298"/>
            <a:ext cx="5893042" cy="5642042"/>
          </a:xfrm>
          <a:prstGeom prst="rect">
            <a:avLst/>
          </a:prstGeom>
        </p:spPr>
      </p:pic>
    </p:spTree>
    <p:extLst>
      <p:ext uri="{BB962C8B-B14F-4D97-AF65-F5344CB8AC3E}">
        <p14:creationId xmlns:p14="http://schemas.microsoft.com/office/powerpoint/2010/main" val="527957189"/>
      </p:ext>
    </p:extLst>
  </p:cSld>
  <p:clrMapOvr>
    <a:masterClrMapping/>
  </p:clrMapOvr>
</p:sld>
</file>

<file path=ppt/theme/theme1.xml><?xml version="1.0" encoding="utf-8"?>
<a:theme xmlns:a="http://schemas.openxmlformats.org/drawingml/2006/main" name="Office Theme">
  <a:themeElements>
    <a:clrScheme name="Conference 2026">
      <a:dk1>
        <a:srgbClr val="1B2650"/>
      </a:dk1>
      <a:lt1>
        <a:sysClr val="window" lastClr="FFFFFF"/>
      </a:lt1>
      <a:dk2>
        <a:srgbClr val="1B2650"/>
      </a:dk2>
      <a:lt2>
        <a:srgbClr val="E8E8E8"/>
      </a:lt2>
      <a:accent1>
        <a:srgbClr val="0F4A81"/>
      </a:accent1>
      <a:accent2>
        <a:srgbClr val="FF620B"/>
      </a:accent2>
      <a:accent3>
        <a:srgbClr val="B4D9EC"/>
      </a:accent3>
      <a:accent4>
        <a:srgbClr val="178EBA"/>
      </a:accent4>
      <a:accent5>
        <a:srgbClr val="FF9906"/>
      </a:accent5>
      <a:accent6>
        <a:srgbClr val="F9C0C5"/>
      </a:accent6>
      <a:hlink>
        <a:srgbClr val="467886"/>
      </a:hlink>
      <a:folHlink>
        <a:srgbClr val="F03D0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A5146F1E9C341B376053F32C348D7" ma:contentTypeVersion="15" ma:contentTypeDescription="Create a new document." ma:contentTypeScope="" ma:versionID="a8f59e9a1bee48c22a62a6e79eed0245">
  <xsd:schema xmlns:xsd="http://www.w3.org/2001/XMLSchema" xmlns:xs="http://www.w3.org/2001/XMLSchema" xmlns:p="http://schemas.microsoft.com/office/2006/metadata/properties" xmlns:ns3="861eed42-dbcc-4e29-b3be-5d7489aa98e5" xmlns:ns4="48dd3cc7-97d7-4af7-967d-a1033402e2a2" targetNamespace="http://schemas.microsoft.com/office/2006/metadata/properties" ma:root="true" ma:fieldsID="1844448ddd77dece6541923b04245722" ns3:_="" ns4:_="">
    <xsd:import namespace="861eed42-dbcc-4e29-b3be-5d7489aa98e5"/>
    <xsd:import namespace="48dd3cc7-97d7-4af7-967d-a1033402e2a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_activity" minOccurs="0"/>
                <xsd:element ref="ns4:MediaServiceObjectDetectorVersions" minOccurs="0"/>
                <xsd:element ref="ns4:MediaServiceSystemTags" minOccurs="0"/>
                <xsd:element ref="ns4:MediaLengthInSecond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eed42-dbcc-4e29-b3be-5d7489aa98e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dd3cc7-97d7-4af7-967d-a1033402e2a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8dd3cc7-97d7-4af7-967d-a1033402e2a2" xsi:nil="true"/>
  </documentManagement>
</p:properties>
</file>

<file path=customXml/itemProps1.xml><?xml version="1.0" encoding="utf-8"?>
<ds:datastoreItem xmlns:ds="http://schemas.openxmlformats.org/officeDocument/2006/customXml" ds:itemID="{5744B79D-793A-4198-92F3-026598D918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eed42-dbcc-4e29-b3be-5d7489aa98e5"/>
    <ds:schemaRef ds:uri="48dd3cc7-97d7-4af7-967d-a1033402e2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C744A9-7FC1-4F4A-A483-03E0D2E97670}">
  <ds:schemaRefs>
    <ds:schemaRef ds:uri="http://schemas.microsoft.com/sharepoint/v3/contenttype/forms"/>
  </ds:schemaRefs>
</ds:datastoreItem>
</file>

<file path=customXml/itemProps3.xml><?xml version="1.0" encoding="utf-8"?>
<ds:datastoreItem xmlns:ds="http://schemas.openxmlformats.org/officeDocument/2006/customXml" ds:itemID="{05C935EE-2541-41F8-8946-351D608AEAFC}">
  <ds:schemaRefs>
    <ds:schemaRef ds:uri="http://www.w3.org/XML/1998/namespace"/>
    <ds:schemaRef ds:uri="http://schemas.microsoft.com/office/2006/documentManagement/types"/>
    <ds:schemaRef ds:uri="861eed42-dbcc-4e29-b3be-5d7489aa98e5"/>
    <ds:schemaRef ds:uri="http://purl.org/dc/terms/"/>
    <ds:schemaRef ds:uri="http://schemas.microsoft.com/office/2006/metadata/properties"/>
    <ds:schemaRef ds:uri="http://purl.org/dc/elements/1.1/"/>
    <ds:schemaRef ds:uri="http://purl.org/dc/dcmitype/"/>
    <ds:schemaRef ds:uri="http://schemas.microsoft.com/office/infopath/2007/PartnerControls"/>
    <ds:schemaRef ds:uri="http://schemas.openxmlformats.org/package/2006/metadata/core-properties"/>
    <ds:schemaRef ds:uri="48dd3cc7-97d7-4af7-967d-a1033402e2a2"/>
  </ds:schemaRefs>
</ds:datastoreItem>
</file>

<file path=docProps/app.xml><?xml version="1.0" encoding="utf-8"?>
<Properties xmlns="http://schemas.openxmlformats.org/officeDocument/2006/extended-properties" xmlns:vt="http://schemas.openxmlformats.org/officeDocument/2006/docPropsVTypes">
  <TotalTime>328</TotalTime>
  <Words>872</Words>
  <Application>Microsoft Office PowerPoint</Application>
  <PresentationFormat>Widescreen</PresentationFormat>
  <Paragraphs>138</Paragraphs>
  <Slides>26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Arial</vt:lpstr>
      <vt:lpstr>Calibri</vt:lpstr>
      <vt:lpstr>Ubuntu</vt:lpstr>
      <vt:lpstr>Office Theme</vt:lpstr>
      <vt:lpstr>PowerPoint Presentation</vt:lpstr>
      <vt:lpstr>Domestic Violence Awareness &amp; VAWA Requirements </vt:lpstr>
      <vt:lpstr>PowerPoint Presentation</vt:lpstr>
      <vt:lpstr>Services Provided</vt:lpstr>
      <vt:lpstr>What is Domestic Violence? </vt:lpstr>
      <vt:lpstr>01. Coercive Control</vt:lpstr>
      <vt:lpstr>Coercive Control</vt:lpstr>
      <vt:lpstr>How Do Abusers Gain Power And Control?</vt:lpstr>
      <vt:lpstr>Tools to Maintain  Power and Control</vt:lpstr>
      <vt:lpstr>Abusers don’t use violence because they have lost control of themselves.</vt:lpstr>
      <vt:lpstr>Abusers use violence when they’ve lost control of their partner.</vt:lpstr>
      <vt:lpstr>02. Trapped in Abuse</vt:lpstr>
      <vt:lpstr>Forged Dependence</vt:lpstr>
      <vt:lpstr>Romance &amp; Love Still Plays a Role</vt:lpstr>
      <vt:lpstr>03. The Danger Zone</vt:lpstr>
      <vt:lpstr>Signs That a Relationship Could Be Fatal</vt:lpstr>
      <vt:lpstr>Signs That a Relationship Could Be Fatal</vt:lpstr>
      <vt:lpstr>Leaving is a Process, Not an Event</vt:lpstr>
      <vt:lpstr>First Steps to Freedom</vt:lpstr>
      <vt:lpstr>04. VAWA Protections</vt:lpstr>
      <vt:lpstr>PowerPoint Presentation</vt:lpstr>
      <vt:lpstr>Key Housing Protections Under VAWA </vt:lpstr>
      <vt:lpstr>Who is Covered? </vt:lpstr>
      <vt:lpstr>How Landlords Can Assist Victims </vt:lpstr>
      <vt:lpstr>QUESTIONS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Brittany Sistrunk</dc:creator>
  <cp:lastModifiedBy>Brittany Sistrunk</cp:lastModifiedBy>
  <cp:revision>5</cp:revision>
  <dcterms:created xsi:type="dcterms:W3CDTF">2026-02-19T14:00:21Z</dcterms:created>
  <dcterms:modified xsi:type="dcterms:W3CDTF">2026-04-20T13:59:56Z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0x0101007EFA5146F1E9C341B376053F32C348D7</vt:lpwstr>
  </property>
</Properties>
</file>